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crdownload"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286" r:id="rId3"/>
    <p:sldId id="287" r:id="rId4"/>
    <p:sldId id="257" r:id="rId5"/>
    <p:sldId id="258" r:id="rId6"/>
    <p:sldId id="294" r:id="rId7"/>
    <p:sldId id="259" r:id="rId8"/>
    <p:sldId id="260" r:id="rId9"/>
    <p:sldId id="288" r:id="rId10"/>
    <p:sldId id="293" r:id="rId11"/>
    <p:sldId id="296" r:id="rId12"/>
    <p:sldId id="314" r:id="rId13"/>
    <p:sldId id="297" r:id="rId14"/>
    <p:sldId id="298" r:id="rId15"/>
    <p:sldId id="299" r:id="rId16"/>
    <p:sldId id="312"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3" r:id="rId30"/>
    <p:sldId id="295" r:id="rId31"/>
    <p:sldId id="261" r:id="rId32"/>
    <p:sldId id="262" r:id="rId33"/>
    <p:sldId id="264" r:id="rId34"/>
    <p:sldId id="263" r:id="rId35"/>
    <p:sldId id="265" r:id="rId36"/>
    <p:sldId id="266" r:id="rId37"/>
    <p:sldId id="267" r:id="rId38"/>
    <p:sldId id="268" r:id="rId39"/>
    <p:sldId id="269" r:id="rId40"/>
    <p:sldId id="270" r:id="rId41"/>
    <p:sldId id="271" r:id="rId42"/>
    <p:sldId id="272" r:id="rId43"/>
    <p:sldId id="276" r:id="rId44"/>
    <p:sldId id="277" r:id="rId45"/>
    <p:sldId id="273" r:id="rId46"/>
    <p:sldId id="274" r:id="rId47"/>
    <p:sldId id="275" r:id="rId48"/>
    <p:sldId id="289" r:id="rId49"/>
    <p:sldId id="278" r:id="rId50"/>
    <p:sldId id="279" r:id="rId51"/>
    <p:sldId id="280" r:id="rId52"/>
    <p:sldId id="290" r:id="rId53"/>
    <p:sldId id="281" r:id="rId54"/>
    <p:sldId id="291" r:id="rId55"/>
    <p:sldId id="282" r:id="rId56"/>
    <p:sldId id="283" r:id="rId57"/>
    <p:sldId id="285" r:id="rId58"/>
    <p:sldId id="292" r:id="rId59"/>
    <p:sldId id="28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CA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p:restoredTop sz="94643"/>
  </p:normalViewPr>
  <p:slideViewPr>
    <p:cSldViewPr snapToGrid="0" snapToObjects="1">
      <p:cViewPr varScale="1">
        <p:scale>
          <a:sx n="112" d="100"/>
          <a:sy n="112" d="100"/>
        </p:scale>
        <p:origin x="3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5B922C-40F2-9843-B31A-9EFF355C5BD6}" type="datetimeFigureOut">
              <a:rPr lang="en-US" smtClean="0"/>
              <a:t>6/10/20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257E78-101C-BA46-B935-80DBA60DDB3D}" type="slidenum">
              <a:rPr lang="en-US" smtClean="0"/>
              <a:t>‹#›</a:t>
            </a:fld>
            <a:endParaRPr lang="en-US"/>
          </a:p>
        </p:txBody>
      </p:sp>
    </p:spTree>
    <p:extLst>
      <p:ext uri="{BB962C8B-B14F-4D97-AF65-F5344CB8AC3E}">
        <p14:creationId xmlns:p14="http://schemas.microsoft.com/office/powerpoint/2010/main" val="2629024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BAC15-9AB6-474A-9BC0-5743E9BC541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DA64A1E-2C96-3B4E-9C44-066EC06247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76972C-C7F3-0A46-A9F6-1E6A1D0B8158}"/>
              </a:ext>
            </a:extLst>
          </p:cNvPr>
          <p:cNvSpPr>
            <a:spLocks noGrp="1"/>
          </p:cNvSpPr>
          <p:nvPr>
            <p:ph type="dt" sz="half" idx="10"/>
          </p:nvPr>
        </p:nvSpPr>
        <p:spPr/>
        <p:txBody>
          <a:bodyPr/>
          <a:lstStyle/>
          <a:p>
            <a:fld id="{A98801D1-3910-2541-B35A-9A1C972E0198}" type="datetime1">
              <a:rPr lang="en-US" smtClean="0"/>
              <a:t>6/10/20</a:t>
            </a:fld>
            <a:endParaRPr lang="en-US"/>
          </a:p>
        </p:txBody>
      </p:sp>
      <p:sp>
        <p:nvSpPr>
          <p:cNvPr id="5" name="Footer Placeholder 4">
            <a:extLst>
              <a:ext uri="{FF2B5EF4-FFF2-40B4-BE49-F238E27FC236}">
                <a16:creationId xmlns:a16="http://schemas.microsoft.com/office/drawing/2014/main" id="{D88FE835-BF78-DB47-A8F9-11C18D31ED10}"/>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FA7C92D2-7BC2-FF41-AE63-8C529E58C0A0}"/>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12691887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65BD-DBE2-0249-9C54-9F0BA48353E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27F2F2-3BDA-2442-992B-609F3A2E603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E07CDB-9DC3-414B-8439-5C06853DAC2C}"/>
              </a:ext>
            </a:extLst>
          </p:cNvPr>
          <p:cNvSpPr>
            <a:spLocks noGrp="1"/>
          </p:cNvSpPr>
          <p:nvPr>
            <p:ph type="dt" sz="half" idx="10"/>
          </p:nvPr>
        </p:nvSpPr>
        <p:spPr/>
        <p:txBody>
          <a:bodyPr/>
          <a:lstStyle/>
          <a:p>
            <a:fld id="{0326AC61-7D5D-B046-9374-5E00EA78EB95}" type="datetime1">
              <a:rPr lang="en-US" smtClean="0"/>
              <a:t>6/10/20</a:t>
            </a:fld>
            <a:endParaRPr lang="en-US"/>
          </a:p>
        </p:txBody>
      </p:sp>
      <p:sp>
        <p:nvSpPr>
          <p:cNvPr id="5" name="Footer Placeholder 4">
            <a:extLst>
              <a:ext uri="{FF2B5EF4-FFF2-40B4-BE49-F238E27FC236}">
                <a16:creationId xmlns:a16="http://schemas.microsoft.com/office/drawing/2014/main" id="{E9E96891-C348-9F43-9285-C36FA41BAC51}"/>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699EABA2-AB12-4D44-8373-5FF61036F776}"/>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37263102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7985FB4-2817-D14E-8320-A8842626A09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37645F-AB42-0F40-BA1F-52878BCA221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74344A-3A16-0C4B-B432-B1B8C1C60720}"/>
              </a:ext>
            </a:extLst>
          </p:cNvPr>
          <p:cNvSpPr>
            <a:spLocks noGrp="1"/>
          </p:cNvSpPr>
          <p:nvPr>
            <p:ph type="dt" sz="half" idx="10"/>
          </p:nvPr>
        </p:nvSpPr>
        <p:spPr/>
        <p:txBody>
          <a:bodyPr/>
          <a:lstStyle/>
          <a:p>
            <a:fld id="{9E0E0101-DD36-6048-8421-F59A47DF0692}" type="datetime1">
              <a:rPr lang="en-US" smtClean="0"/>
              <a:t>6/10/20</a:t>
            </a:fld>
            <a:endParaRPr lang="en-US"/>
          </a:p>
        </p:txBody>
      </p:sp>
      <p:sp>
        <p:nvSpPr>
          <p:cNvPr id="5" name="Footer Placeholder 4">
            <a:extLst>
              <a:ext uri="{FF2B5EF4-FFF2-40B4-BE49-F238E27FC236}">
                <a16:creationId xmlns:a16="http://schemas.microsoft.com/office/drawing/2014/main" id="{15DB26D3-B638-F24D-83BC-E33E7AEA2FC8}"/>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28FE329B-FE70-7B47-8BD9-51EFCA2DE452}"/>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3321327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5EB92-7180-7740-98E0-B0BBFC7090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1770761-4AA6-9C49-807B-7AF5AF24EB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AB36CC-FBB7-F84A-97CF-267405E1D81A}"/>
              </a:ext>
            </a:extLst>
          </p:cNvPr>
          <p:cNvSpPr>
            <a:spLocks noGrp="1"/>
          </p:cNvSpPr>
          <p:nvPr>
            <p:ph type="dt" sz="half" idx="10"/>
          </p:nvPr>
        </p:nvSpPr>
        <p:spPr/>
        <p:txBody>
          <a:bodyPr/>
          <a:lstStyle/>
          <a:p>
            <a:fld id="{44160EC8-3A39-0D45-98E9-23BC82FE0807}" type="datetime1">
              <a:rPr lang="en-US" smtClean="0"/>
              <a:t>6/10/20</a:t>
            </a:fld>
            <a:endParaRPr lang="en-US"/>
          </a:p>
        </p:txBody>
      </p:sp>
      <p:sp>
        <p:nvSpPr>
          <p:cNvPr id="5" name="Footer Placeholder 4">
            <a:extLst>
              <a:ext uri="{FF2B5EF4-FFF2-40B4-BE49-F238E27FC236}">
                <a16:creationId xmlns:a16="http://schemas.microsoft.com/office/drawing/2014/main" id="{ED56A983-AAB4-644A-A6B5-B083001D3669}"/>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37250D4B-06B1-CE4A-A2E8-57390EE5D199}"/>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2636316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10DAC-A446-F348-A6BA-020BF31FC23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198E24-643C-3643-BB81-0A804AE2F8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D516D591-3D66-C649-8E69-4BE1BB0BE898}"/>
              </a:ext>
            </a:extLst>
          </p:cNvPr>
          <p:cNvSpPr>
            <a:spLocks noGrp="1"/>
          </p:cNvSpPr>
          <p:nvPr>
            <p:ph type="dt" sz="half" idx="10"/>
          </p:nvPr>
        </p:nvSpPr>
        <p:spPr/>
        <p:txBody>
          <a:bodyPr/>
          <a:lstStyle/>
          <a:p>
            <a:fld id="{D6DD5F05-624B-1140-BBE5-D4A569E1191F}" type="datetime1">
              <a:rPr lang="en-US" smtClean="0"/>
              <a:t>6/10/20</a:t>
            </a:fld>
            <a:endParaRPr lang="en-US"/>
          </a:p>
        </p:txBody>
      </p:sp>
      <p:sp>
        <p:nvSpPr>
          <p:cNvPr id="5" name="Footer Placeholder 4">
            <a:extLst>
              <a:ext uri="{FF2B5EF4-FFF2-40B4-BE49-F238E27FC236}">
                <a16:creationId xmlns:a16="http://schemas.microsoft.com/office/drawing/2014/main" id="{DA9E9A58-8876-8E42-9E7E-81195449C549}"/>
              </a:ext>
            </a:extLst>
          </p:cNvPr>
          <p:cNvSpPr>
            <a:spLocks noGrp="1"/>
          </p:cNvSpPr>
          <p:nvPr>
            <p:ph type="ftr" sz="quarter" idx="11"/>
          </p:nvPr>
        </p:nvSpPr>
        <p:spPr/>
        <p:txBody>
          <a:bodyPr/>
          <a:lstStyle/>
          <a:p>
            <a:r>
              <a:rPr lang="en-US"/>
              <a:t>___yenpt18787@gmail.com___</a:t>
            </a:r>
          </a:p>
        </p:txBody>
      </p:sp>
      <p:sp>
        <p:nvSpPr>
          <p:cNvPr id="6" name="Slide Number Placeholder 5">
            <a:extLst>
              <a:ext uri="{FF2B5EF4-FFF2-40B4-BE49-F238E27FC236}">
                <a16:creationId xmlns:a16="http://schemas.microsoft.com/office/drawing/2014/main" id="{06DE2E6A-504A-B145-96EB-A9DB1D5A1B21}"/>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3927313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6D951-C759-884A-B87B-26C0958EDD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C50044-0B10-E147-A8FE-A708C33667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E7886D-AB9E-4B43-BF93-69E3D5A2F9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53EE22-A075-3643-8B54-A6F25168B177}"/>
              </a:ext>
            </a:extLst>
          </p:cNvPr>
          <p:cNvSpPr>
            <a:spLocks noGrp="1"/>
          </p:cNvSpPr>
          <p:nvPr>
            <p:ph type="dt" sz="half" idx="10"/>
          </p:nvPr>
        </p:nvSpPr>
        <p:spPr/>
        <p:txBody>
          <a:bodyPr/>
          <a:lstStyle/>
          <a:p>
            <a:fld id="{74B4C1F9-9220-164B-B91F-DD78D7EBFE51}" type="datetime1">
              <a:rPr lang="en-US" smtClean="0"/>
              <a:t>6/10/20</a:t>
            </a:fld>
            <a:endParaRPr lang="en-US"/>
          </a:p>
        </p:txBody>
      </p:sp>
      <p:sp>
        <p:nvSpPr>
          <p:cNvPr id="6" name="Footer Placeholder 5">
            <a:extLst>
              <a:ext uri="{FF2B5EF4-FFF2-40B4-BE49-F238E27FC236}">
                <a16:creationId xmlns:a16="http://schemas.microsoft.com/office/drawing/2014/main" id="{6FCAD099-9ADF-DD46-A879-EF22B11F4B57}"/>
              </a:ext>
            </a:extLst>
          </p:cNvPr>
          <p:cNvSpPr>
            <a:spLocks noGrp="1"/>
          </p:cNvSpPr>
          <p:nvPr>
            <p:ph type="ftr" sz="quarter" idx="11"/>
          </p:nvPr>
        </p:nvSpPr>
        <p:spPr/>
        <p:txBody>
          <a:bodyPr/>
          <a:lstStyle/>
          <a:p>
            <a:r>
              <a:rPr lang="en-US"/>
              <a:t>___yenpt18787@gmail.com___</a:t>
            </a:r>
          </a:p>
        </p:txBody>
      </p:sp>
      <p:sp>
        <p:nvSpPr>
          <p:cNvPr id="7" name="Slide Number Placeholder 6">
            <a:extLst>
              <a:ext uri="{FF2B5EF4-FFF2-40B4-BE49-F238E27FC236}">
                <a16:creationId xmlns:a16="http://schemas.microsoft.com/office/drawing/2014/main" id="{81AA89FE-DCE9-224B-867F-15CC995F15A3}"/>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1988990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FDC3D-0416-084E-B457-196F03B622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2616291-575D-7D49-A4F7-FA303467D7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78BC5FD-1913-3D42-8279-4E017112AA7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33CCFA5-27F9-6546-8BE1-B070BB2C3C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35AA0D-3793-AF4D-84D6-5B03EE84965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073C1A-7F97-2741-A865-600C0DA12732}"/>
              </a:ext>
            </a:extLst>
          </p:cNvPr>
          <p:cNvSpPr>
            <a:spLocks noGrp="1"/>
          </p:cNvSpPr>
          <p:nvPr>
            <p:ph type="dt" sz="half" idx="10"/>
          </p:nvPr>
        </p:nvSpPr>
        <p:spPr/>
        <p:txBody>
          <a:bodyPr/>
          <a:lstStyle/>
          <a:p>
            <a:fld id="{F66E7DF3-7902-9649-A1DA-77A1D1FA5CE6}" type="datetime1">
              <a:rPr lang="en-US" smtClean="0"/>
              <a:t>6/10/20</a:t>
            </a:fld>
            <a:endParaRPr lang="en-US"/>
          </a:p>
        </p:txBody>
      </p:sp>
      <p:sp>
        <p:nvSpPr>
          <p:cNvPr id="8" name="Footer Placeholder 7">
            <a:extLst>
              <a:ext uri="{FF2B5EF4-FFF2-40B4-BE49-F238E27FC236}">
                <a16:creationId xmlns:a16="http://schemas.microsoft.com/office/drawing/2014/main" id="{3DBDA855-FE03-F54C-8D13-7AEE93E56D30}"/>
              </a:ext>
            </a:extLst>
          </p:cNvPr>
          <p:cNvSpPr>
            <a:spLocks noGrp="1"/>
          </p:cNvSpPr>
          <p:nvPr>
            <p:ph type="ftr" sz="quarter" idx="11"/>
          </p:nvPr>
        </p:nvSpPr>
        <p:spPr/>
        <p:txBody>
          <a:bodyPr/>
          <a:lstStyle/>
          <a:p>
            <a:r>
              <a:rPr lang="en-US"/>
              <a:t>___yenpt18787@gmail.com___</a:t>
            </a:r>
          </a:p>
        </p:txBody>
      </p:sp>
      <p:sp>
        <p:nvSpPr>
          <p:cNvPr id="9" name="Slide Number Placeholder 8">
            <a:extLst>
              <a:ext uri="{FF2B5EF4-FFF2-40B4-BE49-F238E27FC236}">
                <a16:creationId xmlns:a16="http://schemas.microsoft.com/office/drawing/2014/main" id="{F63DB143-FD71-F045-AE15-95E650A82F60}"/>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3975954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8039D-21EC-394C-B505-91E78AB608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A5A558-4FAB-BD40-A51D-B7EAD39F9643}"/>
              </a:ext>
            </a:extLst>
          </p:cNvPr>
          <p:cNvSpPr>
            <a:spLocks noGrp="1"/>
          </p:cNvSpPr>
          <p:nvPr>
            <p:ph type="dt" sz="half" idx="10"/>
          </p:nvPr>
        </p:nvSpPr>
        <p:spPr/>
        <p:txBody>
          <a:bodyPr/>
          <a:lstStyle/>
          <a:p>
            <a:fld id="{64C3C545-AB8B-E84D-BAEB-2DF0D8F88877}" type="datetime1">
              <a:rPr lang="en-US" smtClean="0"/>
              <a:t>6/10/20</a:t>
            </a:fld>
            <a:endParaRPr lang="en-US"/>
          </a:p>
        </p:txBody>
      </p:sp>
      <p:sp>
        <p:nvSpPr>
          <p:cNvPr id="4" name="Footer Placeholder 3">
            <a:extLst>
              <a:ext uri="{FF2B5EF4-FFF2-40B4-BE49-F238E27FC236}">
                <a16:creationId xmlns:a16="http://schemas.microsoft.com/office/drawing/2014/main" id="{F70730CE-D94E-444B-863E-3247C5CFEA47}"/>
              </a:ext>
            </a:extLst>
          </p:cNvPr>
          <p:cNvSpPr>
            <a:spLocks noGrp="1"/>
          </p:cNvSpPr>
          <p:nvPr>
            <p:ph type="ftr" sz="quarter" idx="11"/>
          </p:nvPr>
        </p:nvSpPr>
        <p:spPr/>
        <p:txBody>
          <a:bodyPr/>
          <a:lstStyle/>
          <a:p>
            <a:r>
              <a:rPr lang="en-US"/>
              <a:t>___yenpt18787@gmail.com___</a:t>
            </a:r>
          </a:p>
        </p:txBody>
      </p:sp>
      <p:sp>
        <p:nvSpPr>
          <p:cNvPr id="5" name="Slide Number Placeholder 4">
            <a:extLst>
              <a:ext uri="{FF2B5EF4-FFF2-40B4-BE49-F238E27FC236}">
                <a16:creationId xmlns:a16="http://schemas.microsoft.com/office/drawing/2014/main" id="{220513EA-58F4-4C49-A833-8F6A749A0D9D}"/>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290201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27BD9A-2FA3-8644-BA13-B6FFA7994D29}"/>
              </a:ext>
            </a:extLst>
          </p:cNvPr>
          <p:cNvSpPr>
            <a:spLocks noGrp="1"/>
          </p:cNvSpPr>
          <p:nvPr>
            <p:ph type="dt" sz="half" idx="10"/>
          </p:nvPr>
        </p:nvSpPr>
        <p:spPr/>
        <p:txBody>
          <a:bodyPr/>
          <a:lstStyle/>
          <a:p>
            <a:fld id="{C4B7514A-D327-6B4E-A100-A27BCABBCDAE}" type="datetime1">
              <a:rPr lang="en-US" smtClean="0"/>
              <a:t>6/10/20</a:t>
            </a:fld>
            <a:endParaRPr lang="en-US"/>
          </a:p>
        </p:txBody>
      </p:sp>
      <p:sp>
        <p:nvSpPr>
          <p:cNvPr id="3" name="Footer Placeholder 2">
            <a:extLst>
              <a:ext uri="{FF2B5EF4-FFF2-40B4-BE49-F238E27FC236}">
                <a16:creationId xmlns:a16="http://schemas.microsoft.com/office/drawing/2014/main" id="{C5E9944C-CB04-6943-9AE6-FC5D69CB5C6D}"/>
              </a:ext>
            </a:extLst>
          </p:cNvPr>
          <p:cNvSpPr>
            <a:spLocks noGrp="1"/>
          </p:cNvSpPr>
          <p:nvPr>
            <p:ph type="ftr" sz="quarter" idx="11"/>
          </p:nvPr>
        </p:nvSpPr>
        <p:spPr/>
        <p:txBody>
          <a:bodyPr/>
          <a:lstStyle/>
          <a:p>
            <a:r>
              <a:rPr lang="en-US"/>
              <a:t>___yenpt18787@gmail.com___</a:t>
            </a:r>
          </a:p>
        </p:txBody>
      </p:sp>
      <p:sp>
        <p:nvSpPr>
          <p:cNvPr id="4" name="Slide Number Placeholder 3">
            <a:extLst>
              <a:ext uri="{FF2B5EF4-FFF2-40B4-BE49-F238E27FC236}">
                <a16:creationId xmlns:a16="http://schemas.microsoft.com/office/drawing/2014/main" id="{770B61C2-29A6-8C44-9639-AA10F1D4CE8F}"/>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5988154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F27B6-E0A4-0F43-85C4-8B4A14AB2D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8C48C1-660D-E141-82E7-38D950320B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221885-7206-4649-8A13-8A70D12B8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80D1EEC-200B-4C4F-BD0D-E0CD48B5EC21}"/>
              </a:ext>
            </a:extLst>
          </p:cNvPr>
          <p:cNvSpPr>
            <a:spLocks noGrp="1"/>
          </p:cNvSpPr>
          <p:nvPr>
            <p:ph type="dt" sz="half" idx="10"/>
          </p:nvPr>
        </p:nvSpPr>
        <p:spPr/>
        <p:txBody>
          <a:bodyPr/>
          <a:lstStyle/>
          <a:p>
            <a:fld id="{E29B5A7D-95B1-704F-8775-6E3EA98EB5D3}" type="datetime1">
              <a:rPr lang="en-US" smtClean="0"/>
              <a:t>6/10/20</a:t>
            </a:fld>
            <a:endParaRPr lang="en-US"/>
          </a:p>
        </p:txBody>
      </p:sp>
      <p:sp>
        <p:nvSpPr>
          <p:cNvPr id="6" name="Footer Placeholder 5">
            <a:extLst>
              <a:ext uri="{FF2B5EF4-FFF2-40B4-BE49-F238E27FC236}">
                <a16:creationId xmlns:a16="http://schemas.microsoft.com/office/drawing/2014/main" id="{C9C15CFC-3E71-4246-8A33-CEE1F089B8FD}"/>
              </a:ext>
            </a:extLst>
          </p:cNvPr>
          <p:cNvSpPr>
            <a:spLocks noGrp="1"/>
          </p:cNvSpPr>
          <p:nvPr>
            <p:ph type="ftr" sz="quarter" idx="11"/>
          </p:nvPr>
        </p:nvSpPr>
        <p:spPr/>
        <p:txBody>
          <a:bodyPr/>
          <a:lstStyle/>
          <a:p>
            <a:r>
              <a:rPr lang="en-US"/>
              <a:t>___yenpt18787@gmail.com___</a:t>
            </a:r>
          </a:p>
        </p:txBody>
      </p:sp>
      <p:sp>
        <p:nvSpPr>
          <p:cNvPr id="7" name="Slide Number Placeholder 6">
            <a:extLst>
              <a:ext uri="{FF2B5EF4-FFF2-40B4-BE49-F238E27FC236}">
                <a16:creationId xmlns:a16="http://schemas.microsoft.com/office/drawing/2014/main" id="{B0C058AB-F5AF-F341-AF8A-5AD6CE20E0F6}"/>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15321750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46FC4-E3B0-F94E-9656-AF30E678F5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60F5AF1-00E7-2D44-83A5-1C7E8DC1EE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68A559-9653-0049-9A77-AEF0970CC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C6EC31-6EEA-5E40-BA92-C1722310574E}"/>
              </a:ext>
            </a:extLst>
          </p:cNvPr>
          <p:cNvSpPr>
            <a:spLocks noGrp="1"/>
          </p:cNvSpPr>
          <p:nvPr>
            <p:ph type="dt" sz="half" idx="10"/>
          </p:nvPr>
        </p:nvSpPr>
        <p:spPr/>
        <p:txBody>
          <a:bodyPr/>
          <a:lstStyle/>
          <a:p>
            <a:fld id="{83BBF21F-1485-E24C-9009-5BA50D9B3177}" type="datetime1">
              <a:rPr lang="en-US" smtClean="0"/>
              <a:t>6/10/20</a:t>
            </a:fld>
            <a:endParaRPr lang="en-US"/>
          </a:p>
        </p:txBody>
      </p:sp>
      <p:sp>
        <p:nvSpPr>
          <p:cNvPr id="6" name="Footer Placeholder 5">
            <a:extLst>
              <a:ext uri="{FF2B5EF4-FFF2-40B4-BE49-F238E27FC236}">
                <a16:creationId xmlns:a16="http://schemas.microsoft.com/office/drawing/2014/main" id="{619DC831-74FB-914E-A04C-27F88842C666}"/>
              </a:ext>
            </a:extLst>
          </p:cNvPr>
          <p:cNvSpPr>
            <a:spLocks noGrp="1"/>
          </p:cNvSpPr>
          <p:nvPr>
            <p:ph type="ftr" sz="quarter" idx="11"/>
          </p:nvPr>
        </p:nvSpPr>
        <p:spPr/>
        <p:txBody>
          <a:bodyPr/>
          <a:lstStyle/>
          <a:p>
            <a:r>
              <a:rPr lang="en-US"/>
              <a:t>___yenpt18787@gmail.com___</a:t>
            </a:r>
          </a:p>
        </p:txBody>
      </p:sp>
      <p:sp>
        <p:nvSpPr>
          <p:cNvPr id="7" name="Slide Number Placeholder 6">
            <a:extLst>
              <a:ext uri="{FF2B5EF4-FFF2-40B4-BE49-F238E27FC236}">
                <a16:creationId xmlns:a16="http://schemas.microsoft.com/office/drawing/2014/main" id="{2DF8B817-7082-5E44-A0F6-A390EC0E64E0}"/>
              </a:ext>
            </a:extLst>
          </p:cNvPr>
          <p:cNvSpPr>
            <a:spLocks noGrp="1"/>
          </p:cNvSpPr>
          <p:nvPr>
            <p:ph type="sldNum" sz="quarter" idx="12"/>
          </p:nvPr>
        </p:nvSpPr>
        <p:spPr/>
        <p:txBody>
          <a:bodyPr/>
          <a:lstStyle/>
          <a:p>
            <a:fld id="{FE1059BE-DB03-D74E-81A5-B43201FBF29D}" type="slidenum">
              <a:rPr lang="en-US" smtClean="0"/>
              <a:t>‹#›</a:t>
            </a:fld>
            <a:endParaRPr lang="en-US"/>
          </a:p>
        </p:txBody>
      </p:sp>
    </p:spTree>
    <p:extLst>
      <p:ext uri="{BB962C8B-B14F-4D97-AF65-F5344CB8AC3E}">
        <p14:creationId xmlns:p14="http://schemas.microsoft.com/office/powerpoint/2010/main" val="2274247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F63D37-029F-AA43-A9CC-B3DF0E2E8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E57650E-CFFD-794E-A1D1-737226B2345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CD2EB90-7537-0041-BCE3-CCAC8CA38C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DED4B-1B14-F141-A87B-4A6D6A22814B}" type="datetime1">
              <a:rPr lang="en-US" smtClean="0"/>
              <a:t>6/10/20</a:t>
            </a:fld>
            <a:endParaRPr lang="en-US"/>
          </a:p>
        </p:txBody>
      </p:sp>
      <p:sp>
        <p:nvSpPr>
          <p:cNvPr id="5" name="Footer Placeholder 4">
            <a:extLst>
              <a:ext uri="{FF2B5EF4-FFF2-40B4-BE49-F238E27FC236}">
                <a16:creationId xmlns:a16="http://schemas.microsoft.com/office/drawing/2014/main" id="{C7C7256F-643F-794F-A422-7F9D9C0B30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___yenpt18787@gmail.com___</a:t>
            </a:r>
          </a:p>
        </p:txBody>
      </p:sp>
      <p:sp>
        <p:nvSpPr>
          <p:cNvPr id="6" name="Slide Number Placeholder 5">
            <a:extLst>
              <a:ext uri="{FF2B5EF4-FFF2-40B4-BE49-F238E27FC236}">
                <a16:creationId xmlns:a16="http://schemas.microsoft.com/office/drawing/2014/main" id="{DED6A0E8-23ED-6E40-86D7-3498230EBC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1059BE-DB03-D74E-81A5-B43201FBF29D}" type="slidenum">
              <a:rPr lang="en-US" smtClean="0"/>
              <a:t>‹#›</a:t>
            </a:fld>
            <a:endParaRPr lang="en-US"/>
          </a:p>
        </p:txBody>
      </p:sp>
    </p:spTree>
    <p:extLst>
      <p:ext uri="{BB962C8B-B14F-4D97-AF65-F5344CB8AC3E}">
        <p14:creationId xmlns:p14="http://schemas.microsoft.com/office/powerpoint/2010/main" val="3118726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crdownload"/><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crdownload"/><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1.xml"/><Relationship Id="rId5" Type="http://schemas.openxmlformats.org/officeDocument/2006/relationships/image" Target="../media/image33.emf"/><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emf"/><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www.flatuicolorpicker.com/all" TargetMode="External"/><Relationship Id="rId2" Type="http://schemas.openxmlformats.org/officeDocument/2006/relationships/image" Target="../media/image58.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85642-93F5-614E-855E-6306D70D5D9C}"/>
              </a:ext>
            </a:extLst>
          </p:cNvPr>
          <p:cNvSpPr>
            <a:spLocks noGrp="1"/>
          </p:cNvSpPr>
          <p:nvPr>
            <p:ph type="ctrTitle"/>
          </p:nvPr>
        </p:nvSpPr>
        <p:spPr/>
        <p:txBody>
          <a:bodyPr/>
          <a:lstStyle/>
          <a:p>
            <a:r>
              <a:rPr lang="en-US" dirty="0"/>
              <a:t>u</a:t>
            </a:r>
          </a:p>
        </p:txBody>
      </p:sp>
      <p:sp>
        <p:nvSpPr>
          <p:cNvPr id="3" name="Subtitle 2">
            <a:extLst>
              <a:ext uri="{FF2B5EF4-FFF2-40B4-BE49-F238E27FC236}">
                <a16:creationId xmlns:a16="http://schemas.microsoft.com/office/drawing/2014/main" id="{436CF0A4-51C9-C148-B800-5DDF972B86C0}"/>
              </a:ext>
            </a:extLst>
          </p:cNvPr>
          <p:cNvSpPr>
            <a:spLocks noGrp="1"/>
          </p:cNvSpPr>
          <p:nvPr>
            <p:ph type="subTitle" idx="1"/>
          </p:nvPr>
        </p:nvSpPr>
        <p:spPr/>
        <p:txBody>
          <a:bodyPr/>
          <a:lstStyle/>
          <a:p>
            <a:endParaRPr lang="en-US"/>
          </a:p>
        </p:txBody>
      </p:sp>
      <p:sp>
        <p:nvSpPr>
          <p:cNvPr id="5" name="Rectangle 4">
            <a:extLst>
              <a:ext uri="{FF2B5EF4-FFF2-40B4-BE49-F238E27FC236}">
                <a16:creationId xmlns:a16="http://schemas.microsoft.com/office/drawing/2014/main" id="{60BBCAE2-F65C-CE44-908D-9A3DF319DC2D}"/>
              </a:ext>
            </a:extLst>
          </p:cNvPr>
          <p:cNvSpPr/>
          <p:nvPr/>
        </p:nvSpPr>
        <p:spPr>
          <a:xfrm>
            <a:off x="-2"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2A56389C-7DD7-2E40-9070-F689435A101B}"/>
              </a:ext>
            </a:extLst>
          </p:cNvPr>
          <p:cNvSpPr/>
          <p:nvPr/>
        </p:nvSpPr>
        <p:spPr>
          <a:xfrm>
            <a:off x="-1" y="2228193"/>
            <a:ext cx="1387365" cy="1167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DB5767B-F038-C646-9084-A2AFC5841358}"/>
              </a:ext>
            </a:extLst>
          </p:cNvPr>
          <p:cNvSpPr txBox="1"/>
          <p:nvPr/>
        </p:nvSpPr>
        <p:spPr>
          <a:xfrm>
            <a:off x="1387364" y="1606407"/>
            <a:ext cx="4750547" cy="2062103"/>
          </a:xfrm>
          <a:prstGeom prst="rect">
            <a:avLst/>
          </a:prstGeom>
          <a:noFill/>
        </p:spPr>
        <p:txBody>
          <a:bodyPr wrap="square" rtlCol="0">
            <a:spAutoFit/>
          </a:bodyPr>
          <a:lstStyle/>
          <a:p>
            <a:r>
              <a:rPr lang="en-US" sz="6400" dirty="0">
                <a:latin typeface="UTM Eremitage" panose="02040603050506020204" pitchFamily="18" charset="0"/>
              </a:rPr>
              <a:t>Color psychology</a:t>
            </a:r>
          </a:p>
        </p:txBody>
      </p:sp>
      <p:sp>
        <p:nvSpPr>
          <p:cNvPr id="8" name="TextBox 7">
            <a:extLst>
              <a:ext uri="{FF2B5EF4-FFF2-40B4-BE49-F238E27FC236}">
                <a16:creationId xmlns:a16="http://schemas.microsoft.com/office/drawing/2014/main" id="{C34DFF37-C58D-4649-BEC9-D5547A6C6A30}"/>
              </a:ext>
            </a:extLst>
          </p:cNvPr>
          <p:cNvSpPr txBox="1"/>
          <p:nvPr/>
        </p:nvSpPr>
        <p:spPr>
          <a:xfrm>
            <a:off x="1523998" y="3930344"/>
            <a:ext cx="3539492" cy="830997"/>
          </a:xfrm>
          <a:prstGeom prst="rect">
            <a:avLst/>
          </a:prstGeom>
          <a:noFill/>
        </p:spPr>
        <p:txBody>
          <a:bodyPr wrap="square" rtlCol="0">
            <a:spAutoFit/>
          </a:bodyPr>
          <a:lstStyle/>
          <a:p>
            <a:r>
              <a:rPr lang="en-US" sz="4800" dirty="0" err="1">
                <a:latin typeface="UTM Cafeta" panose="02040603050506020204" pitchFamily="18" charset="0"/>
              </a:rPr>
              <a:t>Tâm</a:t>
            </a:r>
            <a:r>
              <a:rPr lang="en-US" sz="4800" dirty="0">
                <a:latin typeface="UTM Cafeta" panose="02040603050506020204" pitchFamily="18" charset="0"/>
              </a:rPr>
              <a:t> </a:t>
            </a:r>
            <a:r>
              <a:rPr lang="en-US" sz="4800" dirty="0" err="1">
                <a:latin typeface="UTM Cafeta" panose="02040603050506020204" pitchFamily="18" charset="0"/>
              </a:rPr>
              <a:t>lý</a:t>
            </a:r>
            <a:r>
              <a:rPr lang="en-US" sz="4800" dirty="0">
                <a:latin typeface="UTM Cafeta" panose="02040603050506020204" pitchFamily="18" charset="0"/>
              </a:rPr>
              <a:t> </a:t>
            </a:r>
            <a:r>
              <a:rPr lang="en-US" sz="4800" dirty="0" err="1">
                <a:latin typeface="UTM Cafeta" panose="02040603050506020204" pitchFamily="18" charset="0"/>
              </a:rPr>
              <a:t>màu</a:t>
            </a:r>
            <a:r>
              <a:rPr lang="en-US" sz="4800" dirty="0">
                <a:latin typeface="UTM Cafeta" panose="02040603050506020204" pitchFamily="18" charset="0"/>
              </a:rPr>
              <a:t> </a:t>
            </a:r>
            <a:r>
              <a:rPr lang="en-US" sz="4800" dirty="0" err="1">
                <a:latin typeface="UTM Cafeta" panose="02040603050506020204" pitchFamily="18" charset="0"/>
              </a:rPr>
              <a:t>sắc</a:t>
            </a:r>
            <a:endParaRPr lang="en-US" sz="4800" dirty="0">
              <a:latin typeface="UTM Cafeta" panose="02040603050506020204" pitchFamily="18" charset="0"/>
            </a:endParaRPr>
          </a:p>
        </p:txBody>
      </p:sp>
      <p:sp>
        <p:nvSpPr>
          <p:cNvPr id="13" name="Rectangle 12">
            <a:extLst>
              <a:ext uri="{FF2B5EF4-FFF2-40B4-BE49-F238E27FC236}">
                <a16:creationId xmlns:a16="http://schemas.microsoft.com/office/drawing/2014/main" id="{69DC572E-67E8-0D46-860C-CC51922CB864}"/>
              </a:ext>
            </a:extLst>
          </p:cNvPr>
          <p:cNvSpPr/>
          <p:nvPr/>
        </p:nvSpPr>
        <p:spPr>
          <a:xfrm>
            <a:off x="11918731" y="525517"/>
            <a:ext cx="273269" cy="11666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2ECC3BB8-C0E5-734E-B0CD-9B7C90F7DF94}"/>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97866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26720" y="1532821"/>
            <a:ext cx="3398520" cy="4401205"/>
          </a:xfrm>
          <a:prstGeom prst="rect">
            <a:avLst/>
          </a:prstGeom>
        </p:spPr>
        <p:txBody>
          <a:bodyPr wrap="square">
            <a:spAutoFit/>
          </a:bodyPr>
          <a:lstStyle/>
          <a:p>
            <a:r>
              <a:rPr lang="vi-VN" sz="4000" dirty="0"/>
              <a:t>Màu đỏ </a:t>
            </a:r>
            <a:r>
              <a:rPr lang="vi-VN" sz="2400" dirty="0"/>
              <a:t>là màu của sức mạnh, sức mạnh, sự ấm áp, năng lượng. Nó là màu kích thích nhất và được sử dụng để thu hút sự chú ý và tăng báo động. </a:t>
            </a:r>
          </a:p>
          <a:p>
            <a:r>
              <a:rPr lang="vi-VN" sz="2400" dirty="0"/>
              <a:t>Nó vừa có thể thể hiện đam mê, sự tự tin, mạnh mẽ hoặc hung dữ, sự tức giận. </a:t>
            </a:r>
          </a:p>
        </p:txBody>
      </p:sp>
      <p:pic>
        <p:nvPicPr>
          <p:cNvPr id="5" name="Picture 4">
            <a:extLst>
              <a:ext uri="{FF2B5EF4-FFF2-40B4-BE49-F238E27FC236}">
                <a16:creationId xmlns:a16="http://schemas.microsoft.com/office/drawing/2014/main" id="{E4CECFFF-AAA6-554A-BDE9-405DC3DFC12B}"/>
              </a:ext>
            </a:extLst>
          </p:cNvPr>
          <p:cNvPicPr>
            <a:picLocks noChangeAspect="1"/>
          </p:cNvPicPr>
          <p:nvPr/>
        </p:nvPicPr>
        <p:blipFill>
          <a:blip r:embed="rId2"/>
          <a:stretch>
            <a:fillRect/>
          </a:stretch>
        </p:blipFill>
        <p:spPr>
          <a:xfrm>
            <a:off x="3825240" y="811530"/>
            <a:ext cx="8214768" cy="5361940"/>
          </a:xfrm>
          <a:prstGeom prst="rect">
            <a:avLst/>
          </a:prstGeom>
        </p:spPr>
      </p:pic>
    </p:spTree>
    <p:extLst>
      <p:ext uri="{BB962C8B-B14F-4D97-AF65-F5344CB8AC3E}">
        <p14:creationId xmlns:p14="http://schemas.microsoft.com/office/powerpoint/2010/main" val="4048480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316230" y="1563638"/>
            <a:ext cx="3398520" cy="2677656"/>
          </a:xfrm>
          <a:prstGeom prst="rect">
            <a:avLst/>
          </a:prstGeom>
        </p:spPr>
        <p:txBody>
          <a:bodyPr wrap="square">
            <a:spAutoFit/>
          </a:bodyPr>
          <a:lstStyle/>
          <a:p>
            <a:r>
              <a:rPr lang="vi-VN" sz="2400" dirty="0"/>
              <a:t>Nó có thể gợi ra những phản ứng mạnh mẽ trong con người.</a:t>
            </a:r>
          </a:p>
          <a:p>
            <a:r>
              <a:rPr lang="vi-VN" sz="2400" dirty="0"/>
              <a:t>Sắc đỏ sáng - thành màu hồng làm cho nó trở nên nữ tính và lãng mạn hơn.</a:t>
            </a:r>
            <a:endParaRPr lang="en-US" sz="2400" dirty="0"/>
          </a:p>
        </p:txBody>
      </p:sp>
      <p:pic>
        <p:nvPicPr>
          <p:cNvPr id="6" name="Picture 5">
            <a:extLst>
              <a:ext uri="{FF2B5EF4-FFF2-40B4-BE49-F238E27FC236}">
                <a16:creationId xmlns:a16="http://schemas.microsoft.com/office/drawing/2014/main" id="{C9D08A8A-B4A2-374F-8DBB-DF1AEBF928D0}"/>
              </a:ext>
            </a:extLst>
          </p:cNvPr>
          <p:cNvPicPr>
            <a:picLocks noChangeAspect="1"/>
          </p:cNvPicPr>
          <p:nvPr/>
        </p:nvPicPr>
        <p:blipFill>
          <a:blip r:embed="rId2"/>
          <a:stretch>
            <a:fillRect/>
          </a:stretch>
        </p:blipFill>
        <p:spPr>
          <a:xfrm>
            <a:off x="3840480" y="275272"/>
            <a:ext cx="8351520" cy="6263640"/>
          </a:xfrm>
          <a:prstGeom prst="rect">
            <a:avLst/>
          </a:prstGeom>
        </p:spPr>
      </p:pic>
    </p:spTree>
    <p:extLst>
      <p:ext uri="{BB962C8B-B14F-4D97-AF65-F5344CB8AC3E}">
        <p14:creationId xmlns:p14="http://schemas.microsoft.com/office/powerpoint/2010/main" val="3623935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350520" y="2738189"/>
            <a:ext cx="3398520" cy="1200329"/>
          </a:xfrm>
          <a:prstGeom prst="rect">
            <a:avLst/>
          </a:prstGeom>
        </p:spPr>
        <p:txBody>
          <a:bodyPr wrap="square">
            <a:spAutoFit/>
          </a:bodyPr>
          <a:lstStyle/>
          <a:p>
            <a:r>
              <a:rPr lang="vi-VN" sz="2400" dirty="0"/>
              <a:t>Sắc tối làm cho nó trở nên trầm lắng và truyền thống hơn.</a:t>
            </a:r>
            <a:endParaRPr lang="en-US" sz="2400" dirty="0"/>
          </a:p>
        </p:txBody>
      </p:sp>
      <p:pic>
        <p:nvPicPr>
          <p:cNvPr id="5" name="Picture 4">
            <a:extLst>
              <a:ext uri="{FF2B5EF4-FFF2-40B4-BE49-F238E27FC236}">
                <a16:creationId xmlns:a16="http://schemas.microsoft.com/office/drawing/2014/main" id="{29327988-ED84-1343-9F92-D433B99D4EF8}"/>
              </a:ext>
            </a:extLst>
          </p:cNvPr>
          <p:cNvPicPr>
            <a:picLocks noChangeAspect="1"/>
          </p:cNvPicPr>
          <p:nvPr/>
        </p:nvPicPr>
        <p:blipFill>
          <a:blip r:embed="rId2"/>
          <a:stretch>
            <a:fillRect/>
          </a:stretch>
        </p:blipFill>
        <p:spPr>
          <a:xfrm>
            <a:off x="3854464" y="320358"/>
            <a:ext cx="8062516" cy="6035992"/>
          </a:xfrm>
          <a:prstGeom prst="rect">
            <a:avLst/>
          </a:prstGeom>
        </p:spPr>
      </p:pic>
    </p:spTree>
    <p:extLst>
      <p:ext uri="{BB962C8B-B14F-4D97-AF65-F5344CB8AC3E}">
        <p14:creationId xmlns:p14="http://schemas.microsoft.com/office/powerpoint/2010/main" val="2766155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1219200" y="5831026"/>
            <a:ext cx="8971280" cy="707886"/>
          </a:xfrm>
          <a:prstGeom prst="rect">
            <a:avLst/>
          </a:prstGeom>
        </p:spPr>
        <p:txBody>
          <a:bodyPr wrap="square">
            <a:spAutoFit/>
          </a:bodyPr>
          <a:lstStyle/>
          <a:p>
            <a:r>
              <a:rPr lang="vi-VN" sz="4000" dirty="0"/>
              <a:t>Màu vàng </a:t>
            </a:r>
            <a:r>
              <a:rPr lang="vi-VN" sz="2400" dirty="0"/>
              <a:t>là màu của sự giàu có, năng lượng và vui tươi. </a:t>
            </a:r>
            <a:endParaRPr lang="en-US" sz="2400" dirty="0"/>
          </a:p>
        </p:txBody>
      </p:sp>
      <p:pic>
        <p:nvPicPr>
          <p:cNvPr id="6" name="Picture 5">
            <a:extLst>
              <a:ext uri="{FF2B5EF4-FFF2-40B4-BE49-F238E27FC236}">
                <a16:creationId xmlns:a16="http://schemas.microsoft.com/office/drawing/2014/main" id="{B32C7094-6161-1D4A-9F18-DE78325B4F43}"/>
              </a:ext>
            </a:extLst>
          </p:cNvPr>
          <p:cNvPicPr>
            <a:picLocks noChangeAspect="1"/>
          </p:cNvPicPr>
          <p:nvPr/>
        </p:nvPicPr>
        <p:blipFill>
          <a:blip r:embed="rId2"/>
          <a:stretch>
            <a:fillRect/>
          </a:stretch>
        </p:blipFill>
        <p:spPr>
          <a:xfrm>
            <a:off x="1325880" y="273361"/>
            <a:ext cx="9540240" cy="5437936"/>
          </a:xfrm>
          <a:prstGeom prst="rect">
            <a:avLst/>
          </a:prstGeom>
        </p:spPr>
      </p:pic>
    </p:spTree>
    <p:extLst>
      <p:ext uri="{BB962C8B-B14F-4D97-AF65-F5344CB8AC3E}">
        <p14:creationId xmlns:p14="http://schemas.microsoft.com/office/powerpoint/2010/main" val="654003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320040" y="2900948"/>
            <a:ext cx="1958340" cy="1569660"/>
          </a:xfrm>
          <a:prstGeom prst="rect">
            <a:avLst/>
          </a:prstGeom>
        </p:spPr>
        <p:txBody>
          <a:bodyPr wrap="square">
            <a:spAutoFit/>
          </a:bodyPr>
          <a:lstStyle/>
          <a:p>
            <a:r>
              <a:rPr lang="vi-VN" sz="2400" dirty="0"/>
              <a:t>Màu vàng là hạnh phúc, lạc quan, và vui vẻ. </a:t>
            </a:r>
            <a:endParaRPr lang="en-US" sz="2400" dirty="0"/>
          </a:p>
        </p:txBody>
      </p:sp>
      <p:pic>
        <p:nvPicPr>
          <p:cNvPr id="5" name="Picture 4">
            <a:extLst>
              <a:ext uri="{FF2B5EF4-FFF2-40B4-BE49-F238E27FC236}">
                <a16:creationId xmlns:a16="http://schemas.microsoft.com/office/drawing/2014/main" id="{A181E087-CB99-9C49-B516-B979944576E9}"/>
              </a:ext>
            </a:extLst>
          </p:cNvPr>
          <p:cNvPicPr>
            <a:picLocks noChangeAspect="1"/>
          </p:cNvPicPr>
          <p:nvPr/>
        </p:nvPicPr>
        <p:blipFill>
          <a:blip r:embed="rId2"/>
          <a:stretch>
            <a:fillRect/>
          </a:stretch>
        </p:blipFill>
        <p:spPr>
          <a:xfrm>
            <a:off x="2446020" y="0"/>
            <a:ext cx="9144000" cy="6858000"/>
          </a:xfrm>
          <a:prstGeom prst="rect">
            <a:avLst/>
          </a:prstGeom>
        </p:spPr>
      </p:pic>
    </p:spTree>
    <p:extLst>
      <p:ext uri="{BB962C8B-B14F-4D97-AF65-F5344CB8AC3E}">
        <p14:creationId xmlns:p14="http://schemas.microsoft.com/office/powerpoint/2010/main" val="400040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pic>
        <p:nvPicPr>
          <p:cNvPr id="8" name="Picture 7">
            <a:extLst>
              <a:ext uri="{FF2B5EF4-FFF2-40B4-BE49-F238E27FC236}">
                <a16:creationId xmlns:a16="http://schemas.microsoft.com/office/drawing/2014/main" id="{2C6299B9-FB43-C24F-B1A5-EFCDC50CB07F}"/>
              </a:ext>
            </a:extLst>
          </p:cNvPr>
          <p:cNvPicPr>
            <a:picLocks noChangeAspect="1"/>
          </p:cNvPicPr>
          <p:nvPr/>
        </p:nvPicPr>
        <p:blipFill>
          <a:blip r:embed="rId2"/>
          <a:stretch>
            <a:fillRect/>
          </a:stretch>
        </p:blipFill>
        <p:spPr>
          <a:xfrm>
            <a:off x="858982" y="0"/>
            <a:ext cx="10474036" cy="6858000"/>
          </a:xfrm>
          <a:prstGeom prst="rect">
            <a:avLst/>
          </a:prstGeom>
        </p:spPr>
      </p:pic>
    </p:spTree>
    <p:extLst>
      <p:ext uri="{BB962C8B-B14F-4D97-AF65-F5344CB8AC3E}">
        <p14:creationId xmlns:p14="http://schemas.microsoft.com/office/powerpoint/2010/main" val="24808008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87680" y="1895108"/>
            <a:ext cx="3550920" cy="3785652"/>
          </a:xfrm>
          <a:prstGeom prst="rect">
            <a:avLst/>
          </a:prstGeom>
        </p:spPr>
        <p:txBody>
          <a:bodyPr wrap="square">
            <a:spAutoFit/>
          </a:bodyPr>
          <a:lstStyle/>
          <a:p>
            <a:r>
              <a:rPr lang="vi-VN" sz="2400" dirty="0"/>
              <a:t>Nhiều màu sắc pastel thường được sử dụng làm màu trung tính về giới tính, trong khi màu vàng sáng hơn rất phổ biến trong các thiết kế sáng tạo. Màu vàng đậm hơn trở thành vàng, gắn liền với sự giàu có và thành công. </a:t>
            </a:r>
            <a:endParaRPr lang="en-US" sz="2400" dirty="0"/>
          </a:p>
        </p:txBody>
      </p:sp>
      <p:pic>
        <p:nvPicPr>
          <p:cNvPr id="6" name="Picture 5">
            <a:extLst>
              <a:ext uri="{FF2B5EF4-FFF2-40B4-BE49-F238E27FC236}">
                <a16:creationId xmlns:a16="http://schemas.microsoft.com/office/drawing/2014/main" id="{538D8152-946F-F84F-8C34-938CE3382DFA}"/>
              </a:ext>
            </a:extLst>
          </p:cNvPr>
          <p:cNvPicPr>
            <a:picLocks noChangeAspect="1"/>
          </p:cNvPicPr>
          <p:nvPr/>
        </p:nvPicPr>
        <p:blipFill>
          <a:blip r:embed="rId2"/>
          <a:stretch>
            <a:fillRect/>
          </a:stretch>
        </p:blipFill>
        <p:spPr>
          <a:xfrm>
            <a:off x="4465320" y="627519"/>
            <a:ext cx="7122160" cy="5911393"/>
          </a:xfrm>
          <a:prstGeom prst="rect">
            <a:avLst/>
          </a:prstGeom>
        </p:spPr>
      </p:pic>
    </p:spTree>
    <p:extLst>
      <p:ext uri="{BB962C8B-B14F-4D97-AF65-F5344CB8AC3E}">
        <p14:creationId xmlns:p14="http://schemas.microsoft.com/office/powerpoint/2010/main" val="30243514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87680" y="2453206"/>
            <a:ext cx="3550920" cy="1815882"/>
          </a:xfrm>
          <a:prstGeom prst="rect">
            <a:avLst/>
          </a:prstGeom>
        </p:spPr>
        <p:txBody>
          <a:bodyPr wrap="square">
            <a:spAutoFit/>
          </a:bodyPr>
          <a:lstStyle/>
          <a:p>
            <a:r>
              <a:rPr lang="vi-VN" sz="4000" dirty="0"/>
              <a:t>Màu cam: </a:t>
            </a:r>
            <a:r>
              <a:rPr lang="vi-VN" sz="2400" dirty="0"/>
              <a:t>một màu sắc tràn đầy năng lượng và ấm áp mang lại cảm giác phấn khích. </a:t>
            </a:r>
          </a:p>
        </p:txBody>
      </p:sp>
      <p:pic>
        <p:nvPicPr>
          <p:cNvPr id="5" name="Picture 4">
            <a:extLst>
              <a:ext uri="{FF2B5EF4-FFF2-40B4-BE49-F238E27FC236}">
                <a16:creationId xmlns:a16="http://schemas.microsoft.com/office/drawing/2014/main" id="{7EC83FA3-08FE-8C40-933C-46F4F547F167}"/>
              </a:ext>
            </a:extLst>
          </p:cNvPr>
          <p:cNvPicPr>
            <a:picLocks noChangeAspect="1"/>
          </p:cNvPicPr>
          <p:nvPr/>
        </p:nvPicPr>
        <p:blipFill>
          <a:blip r:embed="rId2"/>
          <a:stretch>
            <a:fillRect/>
          </a:stretch>
        </p:blipFill>
        <p:spPr>
          <a:xfrm>
            <a:off x="4331970" y="477705"/>
            <a:ext cx="7642860" cy="5766885"/>
          </a:xfrm>
          <a:prstGeom prst="rect">
            <a:avLst/>
          </a:prstGeom>
        </p:spPr>
      </p:pic>
    </p:spTree>
    <p:extLst>
      <p:ext uri="{BB962C8B-B14F-4D97-AF65-F5344CB8AC3E}">
        <p14:creationId xmlns:p14="http://schemas.microsoft.com/office/powerpoint/2010/main" val="23709704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87680" y="2453206"/>
            <a:ext cx="3550920" cy="2677656"/>
          </a:xfrm>
          <a:prstGeom prst="rect">
            <a:avLst/>
          </a:prstGeom>
        </p:spPr>
        <p:txBody>
          <a:bodyPr wrap="square">
            <a:spAutoFit/>
          </a:bodyPr>
          <a:lstStyle/>
          <a:p>
            <a:r>
              <a:rPr lang="vi-VN" sz="2400" dirty="0"/>
              <a:t>Màu cam kết hợp sức mạnh của màu đỏ và sự thân thiện của màu vàng, vì vậy nó có thể mang lại cảm giác động lực, nhiệt tình và tình yêu với cuộc sống.</a:t>
            </a:r>
          </a:p>
        </p:txBody>
      </p:sp>
      <p:pic>
        <p:nvPicPr>
          <p:cNvPr id="6" name="Picture 5">
            <a:extLst>
              <a:ext uri="{FF2B5EF4-FFF2-40B4-BE49-F238E27FC236}">
                <a16:creationId xmlns:a16="http://schemas.microsoft.com/office/drawing/2014/main" id="{2C825C84-7E01-C84F-B2D2-34BC58AB5DD0}"/>
              </a:ext>
            </a:extLst>
          </p:cNvPr>
          <p:cNvPicPr>
            <a:picLocks noChangeAspect="1"/>
          </p:cNvPicPr>
          <p:nvPr/>
        </p:nvPicPr>
        <p:blipFill>
          <a:blip r:embed="rId2"/>
          <a:stretch>
            <a:fillRect/>
          </a:stretch>
        </p:blipFill>
        <p:spPr>
          <a:xfrm>
            <a:off x="5151120" y="0"/>
            <a:ext cx="6858000" cy="6858000"/>
          </a:xfrm>
          <a:prstGeom prst="rect">
            <a:avLst/>
          </a:prstGeom>
        </p:spPr>
      </p:pic>
    </p:spTree>
    <p:extLst>
      <p:ext uri="{BB962C8B-B14F-4D97-AF65-F5344CB8AC3E}">
        <p14:creationId xmlns:p14="http://schemas.microsoft.com/office/powerpoint/2010/main" val="2095314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274319" y="1584526"/>
            <a:ext cx="2595417" cy="3170099"/>
          </a:xfrm>
          <a:prstGeom prst="rect">
            <a:avLst/>
          </a:prstGeom>
        </p:spPr>
        <p:txBody>
          <a:bodyPr wrap="square">
            <a:spAutoFit/>
          </a:bodyPr>
          <a:lstStyle/>
          <a:p>
            <a:r>
              <a:rPr lang="vi-VN" sz="4000" dirty="0"/>
              <a:t>Màu xanh lá cây </a:t>
            </a:r>
            <a:r>
              <a:rPr lang="vi-VN" sz="2400" dirty="0"/>
              <a:t>là sự pha trộn của năng lượng và thư giãn, mang lại cảm giác bình tĩnh và làm mới.</a:t>
            </a:r>
          </a:p>
        </p:txBody>
      </p:sp>
      <p:pic>
        <p:nvPicPr>
          <p:cNvPr id="5" name="Picture 4">
            <a:extLst>
              <a:ext uri="{FF2B5EF4-FFF2-40B4-BE49-F238E27FC236}">
                <a16:creationId xmlns:a16="http://schemas.microsoft.com/office/drawing/2014/main" id="{C60D5DF2-B099-4F43-80B8-00081ABCB4EE}"/>
              </a:ext>
            </a:extLst>
          </p:cNvPr>
          <p:cNvPicPr>
            <a:picLocks noChangeAspect="1"/>
          </p:cNvPicPr>
          <p:nvPr/>
        </p:nvPicPr>
        <p:blipFill>
          <a:blip r:embed="rId2"/>
          <a:stretch>
            <a:fillRect/>
          </a:stretch>
        </p:blipFill>
        <p:spPr>
          <a:xfrm>
            <a:off x="3083097" y="405668"/>
            <a:ext cx="8926023" cy="5950682"/>
          </a:xfrm>
          <a:prstGeom prst="rect">
            <a:avLst/>
          </a:prstGeom>
        </p:spPr>
      </p:pic>
    </p:spTree>
    <p:extLst>
      <p:ext uri="{BB962C8B-B14F-4D97-AF65-F5344CB8AC3E}">
        <p14:creationId xmlns:p14="http://schemas.microsoft.com/office/powerpoint/2010/main" val="32749124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36CF0A4-51C9-C148-B800-5DDF972B86C0}"/>
              </a:ext>
            </a:extLst>
          </p:cNvPr>
          <p:cNvSpPr>
            <a:spLocks noGrp="1"/>
          </p:cNvSpPr>
          <p:nvPr>
            <p:ph type="subTitle" idx="1"/>
          </p:nvPr>
        </p:nvSpPr>
        <p:spPr/>
        <p:txBody>
          <a:bodyPr/>
          <a:lstStyle/>
          <a:p>
            <a:endParaRPr lang="en-US" dirty="0"/>
          </a:p>
        </p:txBody>
      </p:sp>
      <p:sp>
        <p:nvSpPr>
          <p:cNvPr id="11" name="TextBox 10">
            <a:extLst>
              <a:ext uri="{FF2B5EF4-FFF2-40B4-BE49-F238E27FC236}">
                <a16:creationId xmlns:a16="http://schemas.microsoft.com/office/drawing/2014/main" id="{A7B3B410-44AF-094D-9D97-5081BC85D56C}"/>
              </a:ext>
            </a:extLst>
          </p:cNvPr>
          <p:cNvSpPr txBox="1"/>
          <p:nvPr/>
        </p:nvSpPr>
        <p:spPr>
          <a:xfrm>
            <a:off x="314784" y="5429469"/>
            <a:ext cx="11328575" cy="830997"/>
          </a:xfrm>
          <a:prstGeom prst="rect">
            <a:avLst/>
          </a:prstGeom>
          <a:noFill/>
        </p:spPr>
        <p:txBody>
          <a:bodyPr wrap="square" rtlCol="0">
            <a:spAutoFit/>
          </a:bodyPr>
          <a:lstStyle/>
          <a:p>
            <a:pPr algn="ctr"/>
            <a:r>
              <a:rPr lang="vi-VN" sz="2400" dirty="0"/>
              <a:t>Màu sắc có một sự ảnh hưởng quan trọng tới cái nhìn toàn diện của một website cũng như tạo nên sự ấn tượng ngay từ lúc đầu đối với người truy cập.</a:t>
            </a:r>
            <a:endParaRPr lang="en-US" sz="2400" dirty="0"/>
          </a:p>
        </p:txBody>
      </p:sp>
      <p:sp>
        <p:nvSpPr>
          <p:cNvPr id="4" name="Footer Placeholder 3">
            <a:extLst>
              <a:ext uri="{FF2B5EF4-FFF2-40B4-BE49-F238E27FC236}">
                <a16:creationId xmlns:a16="http://schemas.microsoft.com/office/drawing/2014/main" id="{2ECC3BB8-C0E5-734E-B0CD-9B7C90F7DF94}"/>
              </a:ext>
            </a:extLst>
          </p:cNvPr>
          <p:cNvSpPr>
            <a:spLocks noGrp="1"/>
          </p:cNvSpPr>
          <p:nvPr>
            <p:ph type="ftr" sz="quarter" idx="11"/>
          </p:nvPr>
        </p:nvSpPr>
        <p:spPr/>
        <p:txBody>
          <a:bodyPr/>
          <a:lstStyle/>
          <a:p>
            <a:r>
              <a:rPr lang="en-US" dirty="0"/>
              <a:t>___yenpt18787@gmail.com___</a:t>
            </a:r>
          </a:p>
        </p:txBody>
      </p:sp>
      <p:sp>
        <p:nvSpPr>
          <p:cNvPr id="14" name="Title 13">
            <a:extLst>
              <a:ext uri="{FF2B5EF4-FFF2-40B4-BE49-F238E27FC236}">
                <a16:creationId xmlns:a16="http://schemas.microsoft.com/office/drawing/2014/main" id="{AEAFADA0-798F-1748-BA24-F1535AAD3F81}"/>
              </a:ext>
            </a:extLst>
          </p:cNvPr>
          <p:cNvSpPr>
            <a:spLocks noGrp="1"/>
          </p:cNvSpPr>
          <p:nvPr>
            <p:ph type="ctrTitle"/>
          </p:nvPr>
        </p:nvSpPr>
        <p:spPr/>
        <p:txBody>
          <a:bodyPr/>
          <a:lstStyle/>
          <a:p>
            <a:endParaRPr lang="en-US" dirty="0"/>
          </a:p>
        </p:txBody>
      </p:sp>
      <p:pic>
        <p:nvPicPr>
          <p:cNvPr id="16" name="Picture 15">
            <a:extLst>
              <a:ext uri="{FF2B5EF4-FFF2-40B4-BE49-F238E27FC236}">
                <a16:creationId xmlns:a16="http://schemas.microsoft.com/office/drawing/2014/main" id="{65E7F73D-E3B2-2644-A4A2-BDD2342F862B}"/>
              </a:ext>
            </a:extLst>
          </p:cNvPr>
          <p:cNvPicPr>
            <a:picLocks noChangeAspect="1"/>
          </p:cNvPicPr>
          <p:nvPr/>
        </p:nvPicPr>
        <p:blipFill>
          <a:blip r:embed="rId2"/>
          <a:stretch>
            <a:fillRect/>
          </a:stretch>
        </p:blipFill>
        <p:spPr>
          <a:xfrm>
            <a:off x="2715523" y="256781"/>
            <a:ext cx="6760954" cy="4868622"/>
          </a:xfrm>
          <a:prstGeom prst="rect">
            <a:avLst/>
          </a:prstGeom>
        </p:spPr>
      </p:pic>
    </p:spTree>
    <p:extLst>
      <p:ext uri="{BB962C8B-B14F-4D97-AF65-F5344CB8AC3E}">
        <p14:creationId xmlns:p14="http://schemas.microsoft.com/office/powerpoint/2010/main" val="14300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87680" y="1508326"/>
            <a:ext cx="3383280" cy="3416320"/>
          </a:xfrm>
          <a:prstGeom prst="rect">
            <a:avLst/>
          </a:prstGeom>
        </p:spPr>
        <p:txBody>
          <a:bodyPr wrap="square">
            <a:spAutoFit/>
          </a:bodyPr>
          <a:lstStyle/>
          <a:p>
            <a:r>
              <a:rPr lang="vi-VN" sz="2400" dirty="0"/>
              <a:t>Màu xanh lá cây là màu của sự hài hòa, cân bằng, sảng khoái và tăng trưởng tích cực, trong văn hóa phương tây màu xanh lá cây đại diện cho sự giàu có, tiền bạc và chủ đề môi trường.</a:t>
            </a:r>
          </a:p>
        </p:txBody>
      </p:sp>
      <p:pic>
        <p:nvPicPr>
          <p:cNvPr id="5" name="Picture 4">
            <a:extLst>
              <a:ext uri="{FF2B5EF4-FFF2-40B4-BE49-F238E27FC236}">
                <a16:creationId xmlns:a16="http://schemas.microsoft.com/office/drawing/2014/main" id="{5A378CA4-9B01-DC4F-B0A6-A75F4DDF3811}"/>
              </a:ext>
            </a:extLst>
          </p:cNvPr>
          <p:cNvPicPr>
            <a:picLocks noChangeAspect="1"/>
          </p:cNvPicPr>
          <p:nvPr/>
        </p:nvPicPr>
        <p:blipFill>
          <a:blip r:embed="rId2"/>
          <a:stretch>
            <a:fillRect/>
          </a:stretch>
        </p:blipFill>
        <p:spPr>
          <a:xfrm>
            <a:off x="3980647" y="0"/>
            <a:ext cx="8211353" cy="6858000"/>
          </a:xfrm>
          <a:prstGeom prst="rect">
            <a:avLst/>
          </a:prstGeom>
        </p:spPr>
      </p:pic>
    </p:spTree>
    <p:extLst>
      <p:ext uri="{BB962C8B-B14F-4D97-AF65-F5344CB8AC3E}">
        <p14:creationId xmlns:p14="http://schemas.microsoft.com/office/powerpoint/2010/main" val="717059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87680" y="1508326"/>
            <a:ext cx="2865120" cy="2431435"/>
          </a:xfrm>
          <a:prstGeom prst="rect">
            <a:avLst/>
          </a:prstGeom>
        </p:spPr>
        <p:txBody>
          <a:bodyPr wrap="square">
            <a:spAutoFit/>
          </a:bodyPr>
          <a:lstStyle/>
          <a:p>
            <a:r>
              <a:rPr lang="vi-VN" sz="4000" dirty="0"/>
              <a:t>Màu xanh da trời </a:t>
            </a:r>
            <a:r>
              <a:rPr lang="vi-VN" sz="2400" dirty="0"/>
              <a:t>thường được liên kết với sự trung thành và tin tưởng. </a:t>
            </a:r>
          </a:p>
        </p:txBody>
      </p:sp>
      <p:pic>
        <p:nvPicPr>
          <p:cNvPr id="6" name="Picture 5">
            <a:extLst>
              <a:ext uri="{FF2B5EF4-FFF2-40B4-BE49-F238E27FC236}">
                <a16:creationId xmlns:a16="http://schemas.microsoft.com/office/drawing/2014/main" id="{FAE8C023-2462-594F-B994-D0BAB0FA686D}"/>
              </a:ext>
            </a:extLst>
          </p:cNvPr>
          <p:cNvPicPr>
            <a:picLocks noChangeAspect="1"/>
          </p:cNvPicPr>
          <p:nvPr/>
        </p:nvPicPr>
        <p:blipFill>
          <a:blip r:embed="rId2"/>
          <a:stretch>
            <a:fillRect/>
          </a:stretch>
        </p:blipFill>
        <p:spPr>
          <a:xfrm>
            <a:off x="3489960" y="1108863"/>
            <a:ext cx="8442960" cy="4728057"/>
          </a:xfrm>
          <a:prstGeom prst="rect">
            <a:avLst/>
          </a:prstGeom>
        </p:spPr>
      </p:pic>
    </p:spTree>
    <p:extLst>
      <p:ext uri="{BB962C8B-B14F-4D97-AF65-F5344CB8AC3E}">
        <p14:creationId xmlns:p14="http://schemas.microsoft.com/office/powerpoint/2010/main" val="20908872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87680" y="1508326"/>
            <a:ext cx="2865120" cy="3046988"/>
          </a:xfrm>
          <a:prstGeom prst="rect">
            <a:avLst/>
          </a:prstGeom>
        </p:spPr>
        <p:txBody>
          <a:bodyPr wrap="square">
            <a:spAutoFit/>
          </a:bodyPr>
          <a:lstStyle/>
          <a:p>
            <a:r>
              <a:rPr lang="vi-VN" sz="2400" dirty="0"/>
              <a:t>Màu sáng của màu xanh rất thân thiện, lôi cuốn và an toàn. Các trang web phổ biến như Facebook và Twitter đều tận dụng màu xanh da trời nhạt. </a:t>
            </a:r>
          </a:p>
        </p:txBody>
      </p:sp>
      <p:pic>
        <p:nvPicPr>
          <p:cNvPr id="5" name="Picture 4">
            <a:extLst>
              <a:ext uri="{FF2B5EF4-FFF2-40B4-BE49-F238E27FC236}">
                <a16:creationId xmlns:a16="http://schemas.microsoft.com/office/drawing/2014/main" id="{08D5D1EE-369F-B74D-9F5A-457993C91E4F}"/>
              </a:ext>
            </a:extLst>
          </p:cNvPr>
          <p:cNvPicPr>
            <a:picLocks noChangeAspect="1"/>
          </p:cNvPicPr>
          <p:nvPr/>
        </p:nvPicPr>
        <p:blipFill>
          <a:blip r:embed="rId2"/>
          <a:stretch>
            <a:fillRect/>
          </a:stretch>
        </p:blipFill>
        <p:spPr>
          <a:xfrm>
            <a:off x="4710430" y="916940"/>
            <a:ext cx="6642100" cy="4902200"/>
          </a:xfrm>
          <a:prstGeom prst="rect">
            <a:avLst/>
          </a:prstGeom>
        </p:spPr>
      </p:pic>
    </p:spTree>
    <p:extLst>
      <p:ext uri="{BB962C8B-B14F-4D97-AF65-F5344CB8AC3E}">
        <p14:creationId xmlns:p14="http://schemas.microsoft.com/office/powerpoint/2010/main" val="949228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87680" y="1508326"/>
            <a:ext cx="2865120" cy="3416320"/>
          </a:xfrm>
          <a:prstGeom prst="rect">
            <a:avLst/>
          </a:prstGeom>
        </p:spPr>
        <p:txBody>
          <a:bodyPr wrap="square">
            <a:spAutoFit/>
          </a:bodyPr>
          <a:lstStyle/>
          <a:p>
            <a:r>
              <a:rPr lang="vi-VN" sz="2400" dirty="0"/>
              <a:t>Các màu tối được ưa chuộng bởi các trang web mạng chuyên nghiệp như LinkedIn để thể hiện mức độ toàn vẹn và chuyên nghiệp cao.</a:t>
            </a:r>
          </a:p>
          <a:p>
            <a:r>
              <a:rPr lang="vi-VN" sz="2400" dirty="0"/>
              <a:t> </a:t>
            </a:r>
          </a:p>
        </p:txBody>
      </p:sp>
      <p:pic>
        <p:nvPicPr>
          <p:cNvPr id="5" name="Picture 4">
            <a:extLst>
              <a:ext uri="{FF2B5EF4-FFF2-40B4-BE49-F238E27FC236}">
                <a16:creationId xmlns:a16="http://schemas.microsoft.com/office/drawing/2014/main" id="{249EE197-8DE7-D746-8C32-F4828EF7E8A9}"/>
              </a:ext>
            </a:extLst>
          </p:cNvPr>
          <p:cNvPicPr>
            <a:picLocks noChangeAspect="1"/>
          </p:cNvPicPr>
          <p:nvPr/>
        </p:nvPicPr>
        <p:blipFill>
          <a:blip r:embed="rId2"/>
          <a:stretch>
            <a:fillRect/>
          </a:stretch>
        </p:blipFill>
        <p:spPr>
          <a:xfrm>
            <a:off x="3632614" y="769990"/>
            <a:ext cx="8318086" cy="4892992"/>
          </a:xfrm>
          <a:prstGeom prst="rect">
            <a:avLst/>
          </a:prstGeom>
        </p:spPr>
      </p:pic>
    </p:spTree>
    <p:extLst>
      <p:ext uri="{BB962C8B-B14F-4D97-AF65-F5344CB8AC3E}">
        <p14:creationId xmlns:p14="http://schemas.microsoft.com/office/powerpoint/2010/main" val="1037392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685800" y="995660"/>
            <a:ext cx="2865120" cy="2923877"/>
          </a:xfrm>
          <a:prstGeom prst="rect">
            <a:avLst/>
          </a:prstGeom>
        </p:spPr>
        <p:txBody>
          <a:bodyPr wrap="square">
            <a:spAutoFit/>
          </a:bodyPr>
          <a:lstStyle/>
          <a:p>
            <a:r>
              <a:rPr lang="vi-VN" sz="4000" dirty="0"/>
              <a:t>Màu tím </a:t>
            </a:r>
            <a:r>
              <a:rPr lang="vi-VN" sz="2400" dirty="0"/>
              <a:t>là màu của hoàng gia. Nó gợi lên sự kết hợp ổn định bình tĩnh của màu xanh và bản chất kích thích của màu đỏ. </a:t>
            </a:r>
          </a:p>
        </p:txBody>
      </p:sp>
      <p:sp>
        <p:nvSpPr>
          <p:cNvPr id="4" name="Rectangle 3">
            <a:extLst>
              <a:ext uri="{FF2B5EF4-FFF2-40B4-BE49-F238E27FC236}">
                <a16:creationId xmlns:a16="http://schemas.microsoft.com/office/drawing/2014/main" id="{77D8AA2E-6C9A-7047-BF2D-0AD979C56831}"/>
              </a:ext>
            </a:extLst>
          </p:cNvPr>
          <p:cNvSpPr/>
          <p:nvPr/>
        </p:nvSpPr>
        <p:spPr>
          <a:xfrm>
            <a:off x="685800" y="4065310"/>
            <a:ext cx="2758440" cy="1754326"/>
          </a:xfrm>
          <a:prstGeom prst="rect">
            <a:avLst/>
          </a:prstGeom>
        </p:spPr>
        <p:txBody>
          <a:bodyPr wrap="square">
            <a:spAutoFit/>
          </a:bodyPr>
          <a:lstStyle/>
          <a:p>
            <a:r>
              <a:rPr lang="en-US" dirty="0"/>
              <a:t> </a:t>
            </a:r>
            <a:r>
              <a:rPr lang="en-US" dirty="0" err="1"/>
              <a:t>Nó</a:t>
            </a:r>
            <a:r>
              <a:rPr lang="en-US" dirty="0"/>
              <a:t> </a:t>
            </a:r>
            <a:r>
              <a:rPr lang="en-US" dirty="0" err="1"/>
              <a:t>từ</a:t>
            </a:r>
            <a:r>
              <a:rPr lang="en-US" dirty="0"/>
              <a:t> </a:t>
            </a:r>
            <a:r>
              <a:rPr lang="en-US" dirty="0" err="1"/>
              <a:t>lâu</a:t>
            </a:r>
            <a:r>
              <a:rPr lang="en-US" dirty="0"/>
              <a:t> </a:t>
            </a:r>
            <a:r>
              <a:rPr lang="en-US" dirty="0" err="1"/>
              <a:t>gắn</a:t>
            </a:r>
            <a:r>
              <a:rPr lang="en-US" dirty="0"/>
              <a:t> </a:t>
            </a:r>
            <a:r>
              <a:rPr lang="en-US" dirty="0" err="1"/>
              <a:t>liền</a:t>
            </a:r>
            <a:r>
              <a:rPr lang="en-US" dirty="0"/>
              <a:t> </a:t>
            </a:r>
            <a:r>
              <a:rPr lang="en-US" dirty="0" err="1"/>
              <a:t>với</a:t>
            </a:r>
            <a:r>
              <a:rPr lang="en-US" dirty="0"/>
              <a:t> </a:t>
            </a:r>
            <a:r>
              <a:rPr lang="en-US" dirty="0" err="1"/>
              <a:t>hoàng</a:t>
            </a:r>
            <a:r>
              <a:rPr lang="en-US" dirty="0"/>
              <a:t> </a:t>
            </a:r>
            <a:r>
              <a:rPr lang="en-US" dirty="0" err="1"/>
              <a:t>gia</a:t>
            </a:r>
            <a:r>
              <a:rPr lang="en-US" dirty="0"/>
              <a:t> </a:t>
            </a:r>
            <a:r>
              <a:rPr lang="en-US" dirty="0" err="1"/>
              <a:t>và</a:t>
            </a:r>
            <a:r>
              <a:rPr lang="en-US" dirty="0"/>
              <a:t> </a:t>
            </a:r>
            <a:r>
              <a:rPr lang="en-US" dirty="0" err="1"/>
              <a:t>sự</a:t>
            </a:r>
            <a:r>
              <a:rPr lang="en-US" dirty="0"/>
              <a:t> </a:t>
            </a:r>
            <a:r>
              <a:rPr lang="en-US" dirty="0" err="1"/>
              <a:t>giàu</a:t>
            </a:r>
            <a:r>
              <a:rPr lang="en-US" dirty="0"/>
              <a:t> </a:t>
            </a:r>
            <a:r>
              <a:rPr lang="en-US" dirty="0" err="1"/>
              <a:t>có</a:t>
            </a:r>
            <a:r>
              <a:rPr lang="en-US" dirty="0"/>
              <a:t> (</a:t>
            </a:r>
            <a:r>
              <a:rPr lang="en-US" dirty="0" err="1"/>
              <a:t>vì</a:t>
            </a:r>
            <a:r>
              <a:rPr lang="en-US" dirty="0"/>
              <a:t> </a:t>
            </a:r>
            <a:r>
              <a:rPr lang="en-US" dirty="0" err="1"/>
              <a:t>thuốc</a:t>
            </a:r>
            <a:r>
              <a:rPr lang="en-US" dirty="0"/>
              <a:t> </a:t>
            </a:r>
            <a:r>
              <a:rPr lang="en-US" dirty="0" err="1"/>
              <a:t>nhuộm</a:t>
            </a:r>
            <a:r>
              <a:rPr lang="en-US" dirty="0"/>
              <a:t> </a:t>
            </a:r>
            <a:r>
              <a:rPr lang="en-US" dirty="0" err="1"/>
              <a:t>màu</a:t>
            </a:r>
            <a:r>
              <a:rPr lang="en-US" dirty="0"/>
              <a:t> </a:t>
            </a:r>
            <a:r>
              <a:rPr lang="en-US" dirty="0" err="1"/>
              <a:t>tím</a:t>
            </a:r>
            <a:r>
              <a:rPr lang="en-US" dirty="0"/>
              <a:t> </a:t>
            </a:r>
            <a:r>
              <a:rPr lang="en-US" dirty="0" err="1"/>
              <a:t>rất</a:t>
            </a:r>
            <a:r>
              <a:rPr lang="en-US" dirty="0"/>
              <a:t> </a:t>
            </a:r>
            <a:r>
              <a:rPr lang="en-US" dirty="0" err="1"/>
              <a:t>hiếm</a:t>
            </a:r>
            <a:r>
              <a:rPr lang="en-US" dirty="0"/>
              <a:t> </a:t>
            </a:r>
            <a:r>
              <a:rPr lang="en-US" dirty="0" err="1"/>
              <a:t>trong</a:t>
            </a:r>
            <a:r>
              <a:rPr lang="en-US" dirty="0"/>
              <a:t> </a:t>
            </a:r>
            <a:r>
              <a:rPr lang="en-US" dirty="0" err="1"/>
              <a:t>nhiều</a:t>
            </a:r>
            <a:r>
              <a:rPr lang="en-US" dirty="0"/>
              <a:t> </a:t>
            </a:r>
            <a:r>
              <a:rPr lang="en-US" dirty="0" err="1"/>
              <a:t>nền</a:t>
            </a:r>
            <a:r>
              <a:rPr lang="en-US" dirty="0"/>
              <a:t> </a:t>
            </a:r>
            <a:r>
              <a:rPr lang="en-US" dirty="0" err="1"/>
              <a:t>văn</a:t>
            </a:r>
            <a:r>
              <a:rPr lang="en-US" dirty="0"/>
              <a:t> </a:t>
            </a:r>
            <a:r>
              <a:rPr lang="en-US" dirty="0" err="1"/>
              <a:t>minh</a:t>
            </a:r>
            <a:r>
              <a:rPr lang="en-US" dirty="0"/>
              <a:t> </a:t>
            </a:r>
            <a:r>
              <a:rPr lang="en-US" dirty="0" err="1"/>
              <a:t>cổ</a:t>
            </a:r>
            <a:r>
              <a:rPr lang="en-US" dirty="0"/>
              <a:t> </a:t>
            </a:r>
            <a:r>
              <a:rPr lang="en-US" dirty="0" err="1"/>
              <a:t>đại</a:t>
            </a:r>
            <a:r>
              <a:rPr lang="en-US" dirty="0"/>
              <a:t>, </a:t>
            </a:r>
            <a:r>
              <a:rPr lang="en-US" dirty="0" err="1"/>
              <a:t>nó</a:t>
            </a:r>
            <a:r>
              <a:rPr lang="en-US" dirty="0"/>
              <a:t> </a:t>
            </a:r>
            <a:r>
              <a:rPr lang="en-US" dirty="0" err="1"/>
              <a:t>được</a:t>
            </a:r>
            <a:r>
              <a:rPr lang="en-US" dirty="0"/>
              <a:t> </a:t>
            </a:r>
            <a:r>
              <a:rPr lang="en-US" dirty="0" err="1"/>
              <a:t>dành</a:t>
            </a:r>
            <a:r>
              <a:rPr lang="en-US" dirty="0"/>
              <a:t> </a:t>
            </a:r>
            <a:r>
              <a:rPr lang="en-US" dirty="0" err="1"/>
              <a:t>riêng</a:t>
            </a:r>
            <a:r>
              <a:rPr lang="en-US" dirty="0"/>
              <a:t> </a:t>
            </a:r>
            <a:r>
              <a:rPr lang="en-US" dirty="0" err="1"/>
              <a:t>cho</a:t>
            </a:r>
            <a:r>
              <a:rPr lang="en-US" dirty="0"/>
              <a:t> </a:t>
            </a:r>
            <a:r>
              <a:rPr lang="en-US" dirty="0" err="1"/>
              <a:t>hoàng</a:t>
            </a:r>
            <a:r>
              <a:rPr lang="en-US" dirty="0"/>
              <a:t> </a:t>
            </a:r>
            <a:r>
              <a:rPr lang="en-US" dirty="0" err="1"/>
              <a:t>gia</a:t>
            </a:r>
            <a:r>
              <a:rPr lang="en-US" dirty="0"/>
              <a:t>).</a:t>
            </a:r>
          </a:p>
        </p:txBody>
      </p:sp>
      <p:pic>
        <p:nvPicPr>
          <p:cNvPr id="7" name="Picture 6">
            <a:extLst>
              <a:ext uri="{FF2B5EF4-FFF2-40B4-BE49-F238E27FC236}">
                <a16:creationId xmlns:a16="http://schemas.microsoft.com/office/drawing/2014/main" id="{57ACB89B-FFBD-6B45-B0EE-4F5A83577AB6}"/>
              </a:ext>
            </a:extLst>
          </p:cNvPr>
          <p:cNvPicPr>
            <a:picLocks noChangeAspect="1"/>
          </p:cNvPicPr>
          <p:nvPr/>
        </p:nvPicPr>
        <p:blipFill>
          <a:blip r:embed="rId2"/>
          <a:stretch>
            <a:fillRect/>
          </a:stretch>
        </p:blipFill>
        <p:spPr>
          <a:xfrm>
            <a:off x="3741447" y="834886"/>
            <a:ext cx="8319743" cy="4984750"/>
          </a:xfrm>
          <a:prstGeom prst="rect">
            <a:avLst/>
          </a:prstGeom>
        </p:spPr>
      </p:pic>
    </p:spTree>
    <p:extLst>
      <p:ext uri="{BB962C8B-B14F-4D97-AF65-F5344CB8AC3E}">
        <p14:creationId xmlns:p14="http://schemas.microsoft.com/office/powerpoint/2010/main" val="578145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26720" y="2506267"/>
            <a:ext cx="2865120" cy="1938992"/>
          </a:xfrm>
          <a:prstGeom prst="rect">
            <a:avLst/>
          </a:prstGeom>
        </p:spPr>
        <p:txBody>
          <a:bodyPr wrap="square">
            <a:spAutoFit/>
          </a:bodyPr>
          <a:lstStyle/>
          <a:p>
            <a:r>
              <a:rPr lang="vi-VN" sz="2400" dirty="0"/>
              <a:t>Nhưng nó cũng liên quan đến bí ẩn và tâm linh. Màu tím cũng có thể gợi lên sự sáng tạo.</a:t>
            </a:r>
          </a:p>
        </p:txBody>
      </p:sp>
      <p:pic>
        <p:nvPicPr>
          <p:cNvPr id="6" name="Picture 5">
            <a:extLst>
              <a:ext uri="{FF2B5EF4-FFF2-40B4-BE49-F238E27FC236}">
                <a16:creationId xmlns:a16="http://schemas.microsoft.com/office/drawing/2014/main" id="{FE1E18E8-4851-CE45-A3B0-D74F98F2689F}"/>
              </a:ext>
            </a:extLst>
          </p:cNvPr>
          <p:cNvPicPr>
            <a:picLocks noChangeAspect="1"/>
          </p:cNvPicPr>
          <p:nvPr/>
        </p:nvPicPr>
        <p:blipFill>
          <a:blip r:embed="rId2"/>
          <a:stretch>
            <a:fillRect/>
          </a:stretch>
        </p:blipFill>
        <p:spPr>
          <a:xfrm>
            <a:off x="3429000" y="216079"/>
            <a:ext cx="8629650" cy="6397447"/>
          </a:xfrm>
          <a:prstGeom prst="rect">
            <a:avLst/>
          </a:prstGeom>
        </p:spPr>
      </p:pic>
    </p:spTree>
    <p:extLst>
      <p:ext uri="{BB962C8B-B14F-4D97-AF65-F5344CB8AC3E}">
        <p14:creationId xmlns:p14="http://schemas.microsoft.com/office/powerpoint/2010/main" val="42252341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72440" y="1248391"/>
            <a:ext cx="3413760" cy="3662541"/>
          </a:xfrm>
          <a:prstGeom prst="rect">
            <a:avLst/>
          </a:prstGeom>
        </p:spPr>
        <p:txBody>
          <a:bodyPr wrap="square">
            <a:spAutoFit/>
          </a:bodyPr>
          <a:lstStyle/>
          <a:p>
            <a:r>
              <a:rPr lang="vi-VN" sz="4000" dirty="0"/>
              <a:t>Màu đen </a:t>
            </a:r>
            <a:r>
              <a:rPr lang="vi-VN" sz="2400" dirty="0"/>
              <a:t>ngụ ý sự tinh tế và sang trọng. Tùy thuộc vào các màu khác được sử dụng cùng với màu đen, nó có thể tạo cảm giác hiện đại hoặc truyền thống, trang trọng hoặc giản dị.</a:t>
            </a:r>
          </a:p>
        </p:txBody>
      </p:sp>
      <p:pic>
        <p:nvPicPr>
          <p:cNvPr id="5" name="Picture 4">
            <a:extLst>
              <a:ext uri="{FF2B5EF4-FFF2-40B4-BE49-F238E27FC236}">
                <a16:creationId xmlns:a16="http://schemas.microsoft.com/office/drawing/2014/main" id="{6477293D-A28D-AE4B-94A9-7D69F9213E00}"/>
              </a:ext>
            </a:extLst>
          </p:cNvPr>
          <p:cNvPicPr>
            <a:picLocks noChangeAspect="1"/>
          </p:cNvPicPr>
          <p:nvPr/>
        </p:nvPicPr>
        <p:blipFill>
          <a:blip r:embed="rId2"/>
          <a:stretch>
            <a:fillRect/>
          </a:stretch>
        </p:blipFill>
        <p:spPr>
          <a:xfrm>
            <a:off x="4197350" y="-137517"/>
            <a:ext cx="7324090" cy="3600807"/>
          </a:xfrm>
          <a:prstGeom prst="rect">
            <a:avLst/>
          </a:prstGeom>
        </p:spPr>
      </p:pic>
      <p:pic>
        <p:nvPicPr>
          <p:cNvPr id="8" name="Picture 7">
            <a:extLst>
              <a:ext uri="{FF2B5EF4-FFF2-40B4-BE49-F238E27FC236}">
                <a16:creationId xmlns:a16="http://schemas.microsoft.com/office/drawing/2014/main" id="{D7368D21-66ED-8E46-9110-256C7D8A8366}"/>
              </a:ext>
            </a:extLst>
          </p:cNvPr>
          <p:cNvPicPr>
            <a:picLocks noChangeAspect="1"/>
          </p:cNvPicPr>
          <p:nvPr/>
        </p:nvPicPr>
        <p:blipFill>
          <a:blip r:embed="rId3"/>
          <a:stretch>
            <a:fillRect/>
          </a:stretch>
        </p:blipFill>
        <p:spPr>
          <a:xfrm>
            <a:off x="4197350" y="3933222"/>
            <a:ext cx="7324090" cy="3112738"/>
          </a:xfrm>
          <a:prstGeom prst="rect">
            <a:avLst/>
          </a:prstGeom>
        </p:spPr>
      </p:pic>
    </p:spTree>
    <p:extLst>
      <p:ext uri="{BB962C8B-B14F-4D97-AF65-F5344CB8AC3E}">
        <p14:creationId xmlns:p14="http://schemas.microsoft.com/office/powerpoint/2010/main" val="30207502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pic>
        <p:nvPicPr>
          <p:cNvPr id="4" name="Picture 3">
            <a:extLst>
              <a:ext uri="{FF2B5EF4-FFF2-40B4-BE49-F238E27FC236}">
                <a16:creationId xmlns:a16="http://schemas.microsoft.com/office/drawing/2014/main" id="{D7C9D46D-2D85-C74A-8128-DC06E5FCF2BD}"/>
              </a:ext>
            </a:extLst>
          </p:cNvPr>
          <p:cNvPicPr>
            <a:picLocks noChangeAspect="1"/>
          </p:cNvPicPr>
          <p:nvPr/>
        </p:nvPicPr>
        <p:blipFill>
          <a:blip r:embed="rId2"/>
          <a:stretch>
            <a:fillRect/>
          </a:stretch>
        </p:blipFill>
        <p:spPr>
          <a:xfrm>
            <a:off x="1567180" y="11430"/>
            <a:ext cx="9119870" cy="6839902"/>
          </a:xfrm>
          <a:prstGeom prst="rect">
            <a:avLst/>
          </a:prstGeom>
        </p:spPr>
      </p:pic>
    </p:spTree>
    <p:extLst>
      <p:ext uri="{BB962C8B-B14F-4D97-AF65-F5344CB8AC3E}">
        <p14:creationId xmlns:p14="http://schemas.microsoft.com/office/powerpoint/2010/main" val="1563927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pic>
        <p:nvPicPr>
          <p:cNvPr id="4" name="Picture 3">
            <a:extLst>
              <a:ext uri="{FF2B5EF4-FFF2-40B4-BE49-F238E27FC236}">
                <a16:creationId xmlns:a16="http://schemas.microsoft.com/office/drawing/2014/main" id="{20453B08-7BC0-5247-8D5C-EA8792F9FA96}"/>
              </a:ext>
            </a:extLst>
          </p:cNvPr>
          <p:cNvPicPr>
            <a:picLocks noChangeAspect="1"/>
          </p:cNvPicPr>
          <p:nvPr/>
        </p:nvPicPr>
        <p:blipFill>
          <a:blip r:embed="rId2"/>
          <a:stretch>
            <a:fillRect/>
          </a:stretch>
        </p:blipFill>
        <p:spPr>
          <a:xfrm>
            <a:off x="0" y="-1147417"/>
            <a:ext cx="12192000" cy="9152834"/>
          </a:xfrm>
          <a:prstGeom prst="rect">
            <a:avLst/>
          </a:prstGeom>
        </p:spPr>
      </p:pic>
    </p:spTree>
    <p:extLst>
      <p:ext uri="{BB962C8B-B14F-4D97-AF65-F5344CB8AC3E}">
        <p14:creationId xmlns:p14="http://schemas.microsoft.com/office/powerpoint/2010/main" val="499171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dirty="0"/>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472440" y="1248391"/>
            <a:ext cx="3413760" cy="2554545"/>
          </a:xfrm>
          <a:prstGeom prst="rect">
            <a:avLst/>
          </a:prstGeom>
        </p:spPr>
        <p:txBody>
          <a:bodyPr wrap="square">
            <a:spAutoFit/>
          </a:bodyPr>
          <a:lstStyle/>
          <a:p>
            <a:r>
              <a:rPr lang="vi-VN" sz="4000" dirty="0"/>
              <a:t>Màu trắng </a:t>
            </a:r>
            <a:r>
              <a:rPr lang="vi-VN" sz="2400" dirty="0"/>
              <a:t>là màu chính. Nó tạo không khí sạch sẽ, tinh khiết. Màu trắng đóng vai trò hỗ trợ màu sắc trong nhiều trường hợp</a:t>
            </a:r>
          </a:p>
        </p:txBody>
      </p:sp>
      <p:pic>
        <p:nvPicPr>
          <p:cNvPr id="5" name="Picture 4">
            <a:extLst>
              <a:ext uri="{FF2B5EF4-FFF2-40B4-BE49-F238E27FC236}">
                <a16:creationId xmlns:a16="http://schemas.microsoft.com/office/drawing/2014/main" id="{68117DAD-D66A-C147-991B-BFB3DDBE1974}"/>
              </a:ext>
            </a:extLst>
          </p:cNvPr>
          <p:cNvPicPr>
            <a:picLocks noChangeAspect="1"/>
          </p:cNvPicPr>
          <p:nvPr/>
        </p:nvPicPr>
        <p:blipFill>
          <a:blip r:embed="rId2"/>
          <a:stretch>
            <a:fillRect/>
          </a:stretch>
        </p:blipFill>
        <p:spPr>
          <a:xfrm>
            <a:off x="4137025" y="331787"/>
            <a:ext cx="8032750" cy="6024563"/>
          </a:xfrm>
          <a:prstGeom prst="rect">
            <a:avLst/>
          </a:prstGeom>
        </p:spPr>
      </p:pic>
    </p:spTree>
    <p:extLst>
      <p:ext uri="{BB962C8B-B14F-4D97-AF65-F5344CB8AC3E}">
        <p14:creationId xmlns:p14="http://schemas.microsoft.com/office/powerpoint/2010/main" val="282219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F0BA331-0999-CF49-81BF-60A8ADDA8308}"/>
              </a:ext>
            </a:extLst>
          </p:cNvPr>
          <p:cNvSpPr txBox="1"/>
          <p:nvPr/>
        </p:nvSpPr>
        <p:spPr>
          <a:xfrm>
            <a:off x="777240" y="1679943"/>
            <a:ext cx="3078480" cy="3416320"/>
          </a:xfrm>
          <a:prstGeom prst="rect">
            <a:avLst/>
          </a:prstGeom>
          <a:noFill/>
        </p:spPr>
        <p:txBody>
          <a:bodyPr wrap="square" rtlCol="0">
            <a:spAutoFit/>
          </a:bodyPr>
          <a:lstStyle/>
          <a:p>
            <a:r>
              <a:rPr lang="vi-VN" sz="2400" dirty="0"/>
              <a:t>Màu sắc là một trong ba yếu tố hàng đầu chi phối việc quyết định mua hay không mua một sản phẩm hàng hoá bất kì nào đó của khách hàng trên một trang web thương mại điện tử. </a:t>
            </a:r>
          </a:p>
        </p:txBody>
      </p:sp>
      <p:sp>
        <p:nvSpPr>
          <p:cNvPr id="4" name="Footer Placeholder 3">
            <a:extLst>
              <a:ext uri="{FF2B5EF4-FFF2-40B4-BE49-F238E27FC236}">
                <a16:creationId xmlns:a16="http://schemas.microsoft.com/office/drawing/2014/main" id="{2ECC3BB8-C0E5-734E-B0CD-9B7C90F7DF94}"/>
              </a:ext>
            </a:extLst>
          </p:cNvPr>
          <p:cNvSpPr>
            <a:spLocks noGrp="1"/>
          </p:cNvSpPr>
          <p:nvPr>
            <p:ph type="ftr" sz="quarter" idx="11"/>
          </p:nvPr>
        </p:nvSpPr>
        <p:spPr/>
        <p:txBody>
          <a:bodyPr/>
          <a:lstStyle/>
          <a:p>
            <a:r>
              <a:rPr lang="en-US"/>
              <a:t>___yenpt18787@gmail.com___</a:t>
            </a:r>
          </a:p>
        </p:txBody>
      </p:sp>
      <p:pic>
        <p:nvPicPr>
          <p:cNvPr id="9" name="Picture 8">
            <a:extLst>
              <a:ext uri="{FF2B5EF4-FFF2-40B4-BE49-F238E27FC236}">
                <a16:creationId xmlns:a16="http://schemas.microsoft.com/office/drawing/2014/main" id="{4DFB8EDC-A7B1-8A41-959D-B9B2F387BB44}"/>
              </a:ext>
            </a:extLst>
          </p:cNvPr>
          <p:cNvPicPr>
            <a:picLocks noChangeAspect="1"/>
          </p:cNvPicPr>
          <p:nvPr/>
        </p:nvPicPr>
        <p:blipFill>
          <a:blip r:embed="rId2"/>
          <a:stretch>
            <a:fillRect/>
          </a:stretch>
        </p:blipFill>
        <p:spPr>
          <a:xfrm>
            <a:off x="3703320" y="1244595"/>
            <a:ext cx="7955907" cy="4591695"/>
          </a:xfrm>
          <a:prstGeom prst="rect">
            <a:avLst/>
          </a:prstGeom>
        </p:spPr>
      </p:pic>
    </p:spTree>
    <p:extLst>
      <p:ext uri="{BB962C8B-B14F-4D97-AF65-F5344CB8AC3E}">
        <p14:creationId xmlns:p14="http://schemas.microsoft.com/office/powerpoint/2010/main" val="213448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strVal val="#ppt_w*0.70"/>
                                          </p:val>
                                        </p:tav>
                                        <p:tav tm="100000">
                                          <p:val>
                                            <p:strVal val="#ppt_w"/>
                                          </p:val>
                                        </p:tav>
                                      </p:tavLst>
                                    </p:anim>
                                    <p:anim calcmode="lin" valueType="num">
                                      <p:cBhvr>
                                        <p:cTn id="8" dur="1000" fill="hold"/>
                                        <p:tgtEl>
                                          <p:spTgt spid="12"/>
                                        </p:tgtEl>
                                        <p:attrNameLst>
                                          <p:attrName>ppt_h</p:attrName>
                                        </p:attrNameLst>
                                      </p:cBhvr>
                                      <p:tavLst>
                                        <p:tav tm="0">
                                          <p:val>
                                            <p:strVal val="#ppt_h"/>
                                          </p:val>
                                        </p:tav>
                                        <p:tav tm="100000">
                                          <p:val>
                                            <p:strVal val="#ppt_h"/>
                                          </p:val>
                                        </p:tav>
                                      </p:tavLst>
                                    </p:anim>
                                    <p:animEffect transition="in" filter="fade">
                                      <p:cBhvr>
                                        <p:cTn id="9"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5385D2-A561-2543-9BF7-90099E631BBF}"/>
              </a:ext>
            </a:extLst>
          </p:cNvPr>
          <p:cNvSpPr/>
          <p:nvPr/>
        </p:nvSpPr>
        <p:spPr>
          <a:xfrm>
            <a:off x="0" y="-152400"/>
            <a:ext cx="12344400" cy="7132320"/>
          </a:xfrm>
          <a:prstGeom prst="rect">
            <a:avLst/>
          </a:prstGeom>
          <a:solidFill>
            <a:srgbClr val="CBC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a:t>___yenpt18787@gmail.com___</a:t>
            </a:r>
          </a:p>
        </p:txBody>
      </p:sp>
      <p:sp>
        <p:nvSpPr>
          <p:cNvPr id="2" name="Rectangle 1">
            <a:extLst>
              <a:ext uri="{FF2B5EF4-FFF2-40B4-BE49-F238E27FC236}">
                <a16:creationId xmlns:a16="http://schemas.microsoft.com/office/drawing/2014/main" id="{F35C595A-30E1-B34A-9D58-845CCE8812DE}"/>
              </a:ext>
            </a:extLst>
          </p:cNvPr>
          <p:cNvSpPr/>
          <p:nvPr/>
        </p:nvSpPr>
        <p:spPr>
          <a:xfrm>
            <a:off x="2926080" y="2401501"/>
            <a:ext cx="8382000" cy="3046988"/>
          </a:xfrm>
          <a:prstGeom prst="rect">
            <a:avLst/>
          </a:prstGeom>
        </p:spPr>
        <p:txBody>
          <a:bodyPr wrap="square">
            <a:spAutoFit/>
          </a:bodyPr>
          <a:lstStyle/>
          <a:p>
            <a:r>
              <a:rPr lang="en-US" sz="2400" dirty="0" err="1"/>
              <a:t>Màu</a:t>
            </a:r>
            <a:r>
              <a:rPr lang="en-US" sz="2400" dirty="0"/>
              <a:t> </a:t>
            </a:r>
            <a:r>
              <a:rPr lang="en-US" sz="2400" dirty="0" err="1"/>
              <a:t>đỏ</a:t>
            </a:r>
            <a:r>
              <a:rPr lang="en-US" sz="2400" dirty="0"/>
              <a:t>. </a:t>
            </a:r>
            <a:r>
              <a:rPr lang="en-US" sz="2400" dirty="0" err="1"/>
              <a:t>Tự</a:t>
            </a:r>
            <a:r>
              <a:rPr lang="en-US" sz="2400" dirty="0"/>
              <a:t> tin, </a:t>
            </a:r>
            <a:r>
              <a:rPr lang="en-US" sz="2400" dirty="0" err="1"/>
              <a:t>trẻ</a:t>
            </a:r>
            <a:r>
              <a:rPr lang="en-US" sz="2400" dirty="0"/>
              <a:t> </a:t>
            </a:r>
            <a:r>
              <a:rPr lang="en-US" sz="2400" dirty="0" err="1"/>
              <a:t>trung</a:t>
            </a:r>
            <a:r>
              <a:rPr lang="en-US" sz="2400" dirty="0"/>
              <a:t>, </a:t>
            </a:r>
            <a:r>
              <a:rPr lang="en-US" sz="2400" dirty="0" err="1"/>
              <a:t>và</a:t>
            </a:r>
            <a:r>
              <a:rPr lang="en-US" sz="2400" dirty="0"/>
              <a:t> </a:t>
            </a:r>
            <a:r>
              <a:rPr lang="en-US" sz="2400" dirty="0" err="1"/>
              <a:t>quyền</a:t>
            </a:r>
            <a:r>
              <a:rPr lang="en-US" sz="2400" dirty="0"/>
              <a:t> </a:t>
            </a:r>
            <a:r>
              <a:rPr lang="en-US" sz="2400" dirty="0" err="1"/>
              <a:t>lực</a:t>
            </a:r>
            <a:r>
              <a:rPr lang="en-US" sz="2400" dirty="0"/>
              <a:t>. </a:t>
            </a:r>
          </a:p>
          <a:p>
            <a:r>
              <a:rPr lang="en-US" sz="2400" dirty="0" err="1"/>
              <a:t>Màu</a:t>
            </a:r>
            <a:r>
              <a:rPr lang="en-US" sz="2400" dirty="0"/>
              <a:t> cam. </a:t>
            </a:r>
            <a:r>
              <a:rPr lang="en-US" sz="2400" dirty="0" err="1"/>
              <a:t>Thân</a:t>
            </a:r>
            <a:r>
              <a:rPr lang="en-US" sz="2400" dirty="0"/>
              <a:t> </a:t>
            </a:r>
            <a:r>
              <a:rPr lang="en-US" sz="2400" dirty="0" err="1"/>
              <a:t>thiện</a:t>
            </a:r>
            <a:r>
              <a:rPr lang="en-US" sz="2400" dirty="0"/>
              <a:t>, </a:t>
            </a:r>
            <a:r>
              <a:rPr lang="en-US" sz="2400" dirty="0" err="1"/>
              <a:t>ấm</a:t>
            </a:r>
            <a:r>
              <a:rPr lang="en-US" sz="2400" dirty="0"/>
              <a:t> </a:t>
            </a:r>
            <a:r>
              <a:rPr lang="en-US" sz="2400" dirty="0" err="1"/>
              <a:t>áp</a:t>
            </a:r>
            <a:r>
              <a:rPr lang="en-US" sz="2400" dirty="0"/>
              <a:t> </a:t>
            </a:r>
            <a:r>
              <a:rPr lang="en-US" sz="2400" dirty="0" err="1"/>
              <a:t>và</a:t>
            </a:r>
            <a:r>
              <a:rPr lang="en-US" sz="2400" dirty="0"/>
              <a:t> </a:t>
            </a:r>
            <a:r>
              <a:rPr lang="en-US" sz="2400" dirty="0" err="1"/>
              <a:t>tràn</a:t>
            </a:r>
            <a:r>
              <a:rPr lang="en-US" sz="2400" dirty="0"/>
              <a:t> </a:t>
            </a:r>
            <a:r>
              <a:rPr lang="en-US" sz="2400" dirty="0" err="1"/>
              <a:t>đầy</a:t>
            </a:r>
            <a:r>
              <a:rPr lang="en-US" sz="2400" dirty="0"/>
              <a:t> </a:t>
            </a:r>
            <a:r>
              <a:rPr lang="en-US" sz="2400" dirty="0" err="1"/>
              <a:t>năng</a:t>
            </a:r>
            <a:r>
              <a:rPr lang="en-US" sz="2400" dirty="0"/>
              <a:t> </a:t>
            </a:r>
            <a:r>
              <a:rPr lang="en-US" sz="2400" dirty="0" err="1"/>
              <a:t>lượng</a:t>
            </a:r>
            <a:r>
              <a:rPr lang="en-US" sz="2400" dirty="0"/>
              <a:t>. </a:t>
            </a:r>
          </a:p>
          <a:p>
            <a:r>
              <a:rPr lang="en-US" sz="2400" dirty="0" err="1"/>
              <a:t>Màu</a:t>
            </a:r>
            <a:r>
              <a:rPr lang="en-US" sz="2400" dirty="0"/>
              <a:t> </a:t>
            </a:r>
            <a:r>
              <a:rPr lang="en-US" sz="2400" dirty="0" err="1"/>
              <a:t>vàng</a:t>
            </a:r>
            <a:r>
              <a:rPr lang="en-US" sz="2400" dirty="0"/>
              <a:t>. </a:t>
            </a:r>
            <a:r>
              <a:rPr lang="en-US" sz="2400" dirty="0" err="1"/>
              <a:t>Hạnh</a:t>
            </a:r>
            <a:r>
              <a:rPr lang="en-US" sz="2400" dirty="0"/>
              <a:t> </a:t>
            </a:r>
            <a:r>
              <a:rPr lang="en-US" sz="2400" dirty="0" err="1"/>
              <a:t>phúc</a:t>
            </a:r>
            <a:r>
              <a:rPr lang="en-US" sz="2400" dirty="0"/>
              <a:t>, </a:t>
            </a:r>
            <a:r>
              <a:rPr lang="en-US" sz="2400" dirty="0" err="1"/>
              <a:t>lạc</a:t>
            </a:r>
            <a:r>
              <a:rPr lang="en-US" sz="2400" dirty="0"/>
              <a:t> </a:t>
            </a:r>
            <a:r>
              <a:rPr lang="en-US" sz="2400" dirty="0" err="1"/>
              <a:t>quan</a:t>
            </a:r>
            <a:r>
              <a:rPr lang="en-US" sz="2400" dirty="0"/>
              <a:t>, </a:t>
            </a:r>
            <a:r>
              <a:rPr lang="en-US" sz="2400" dirty="0" err="1"/>
              <a:t>và</a:t>
            </a:r>
            <a:r>
              <a:rPr lang="en-US" sz="2400" dirty="0"/>
              <a:t> </a:t>
            </a:r>
            <a:r>
              <a:rPr lang="en-US" sz="2400" dirty="0" err="1"/>
              <a:t>ấm</a:t>
            </a:r>
            <a:r>
              <a:rPr lang="en-US" sz="2400" dirty="0"/>
              <a:t> </a:t>
            </a:r>
            <a:r>
              <a:rPr lang="en-US" sz="2400" dirty="0" err="1"/>
              <a:t>áp</a:t>
            </a:r>
            <a:r>
              <a:rPr lang="en-US" sz="2400" dirty="0"/>
              <a:t>. </a:t>
            </a:r>
          </a:p>
          <a:p>
            <a:r>
              <a:rPr lang="en-US" sz="2400" dirty="0" err="1"/>
              <a:t>Màu</a:t>
            </a:r>
            <a:r>
              <a:rPr lang="en-US" sz="2400" dirty="0"/>
              <a:t> </a:t>
            </a:r>
            <a:r>
              <a:rPr lang="en-US" sz="2400" dirty="0" err="1"/>
              <a:t>xanh</a:t>
            </a:r>
            <a:r>
              <a:rPr lang="en-US" sz="2400" dirty="0"/>
              <a:t> </a:t>
            </a:r>
            <a:r>
              <a:rPr lang="en-US" sz="2400" dirty="0" err="1"/>
              <a:t>lá</a:t>
            </a:r>
            <a:r>
              <a:rPr lang="en-US" sz="2400" dirty="0"/>
              <a:t>. </a:t>
            </a:r>
            <a:r>
              <a:rPr lang="en-US" sz="2400" dirty="0" err="1"/>
              <a:t>Hòa</a:t>
            </a:r>
            <a:r>
              <a:rPr lang="en-US" sz="2400" dirty="0"/>
              <a:t> </a:t>
            </a:r>
            <a:r>
              <a:rPr lang="en-US" sz="2400" dirty="0" err="1"/>
              <a:t>bình</a:t>
            </a:r>
            <a:r>
              <a:rPr lang="en-US" sz="2400" dirty="0"/>
              <a:t>, </a:t>
            </a:r>
            <a:r>
              <a:rPr lang="en-US" sz="2400" dirty="0" err="1"/>
              <a:t>tăng</a:t>
            </a:r>
            <a:r>
              <a:rPr lang="en-US" sz="2400" dirty="0"/>
              <a:t> </a:t>
            </a:r>
            <a:r>
              <a:rPr lang="en-US" sz="2400" dirty="0" err="1"/>
              <a:t>trưởng</a:t>
            </a:r>
            <a:r>
              <a:rPr lang="en-US" sz="2400" dirty="0"/>
              <a:t> </a:t>
            </a:r>
            <a:r>
              <a:rPr lang="en-US" sz="2400" dirty="0" err="1"/>
              <a:t>và</a:t>
            </a:r>
            <a:r>
              <a:rPr lang="en-US" sz="2400" dirty="0"/>
              <a:t> </a:t>
            </a:r>
            <a:r>
              <a:rPr lang="en-US" sz="2400" dirty="0" err="1"/>
              <a:t>sức</a:t>
            </a:r>
            <a:r>
              <a:rPr lang="en-US" sz="2400" dirty="0"/>
              <a:t> </a:t>
            </a:r>
            <a:r>
              <a:rPr lang="en-US" sz="2400" dirty="0" err="1"/>
              <a:t>khỏe</a:t>
            </a:r>
            <a:r>
              <a:rPr lang="en-US" sz="2400" dirty="0"/>
              <a:t>. </a:t>
            </a:r>
          </a:p>
          <a:p>
            <a:r>
              <a:rPr lang="en-US" sz="2400" dirty="0" err="1"/>
              <a:t>Màu</a:t>
            </a:r>
            <a:r>
              <a:rPr lang="en-US" sz="2400" dirty="0"/>
              <a:t> </a:t>
            </a:r>
            <a:r>
              <a:rPr lang="en-US" sz="2400" dirty="0" err="1"/>
              <a:t>xanh</a:t>
            </a:r>
            <a:r>
              <a:rPr lang="en-US" sz="2400" dirty="0"/>
              <a:t> da </a:t>
            </a:r>
            <a:r>
              <a:rPr lang="en-US" sz="2400" dirty="0" err="1"/>
              <a:t>trời</a:t>
            </a:r>
            <a:r>
              <a:rPr lang="en-US" sz="2400" dirty="0"/>
              <a:t>. Tin </a:t>
            </a:r>
            <a:r>
              <a:rPr lang="en-US" sz="2400" dirty="0" err="1"/>
              <a:t>tưởng</a:t>
            </a:r>
            <a:r>
              <a:rPr lang="en-US" sz="2400" dirty="0"/>
              <a:t>, </a:t>
            </a:r>
            <a:r>
              <a:rPr lang="en-US" sz="2400" dirty="0" err="1"/>
              <a:t>bảo</a:t>
            </a:r>
            <a:r>
              <a:rPr lang="en-US" sz="2400" dirty="0"/>
              <a:t> </a:t>
            </a:r>
            <a:r>
              <a:rPr lang="en-US" sz="2400" dirty="0" err="1"/>
              <a:t>mật</a:t>
            </a:r>
            <a:r>
              <a:rPr lang="en-US" sz="2400" dirty="0"/>
              <a:t> </a:t>
            </a:r>
            <a:r>
              <a:rPr lang="en-US" sz="2400" dirty="0" err="1"/>
              <a:t>và</a:t>
            </a:r>
            <a:r>
              <a:rPr lang="en-US" sz="2400" dirty="0"/>
              <a:t> </a:t>
            </a:r>
            <a:r>
              <a:rPr lang="en-US" sz="2400" dirty="0" err="1"/>
              <a:t>ổn</a:t>
            </a:r>
            <a:r>
              <a:rPr lang="en-US" sz="2400" dirty="0"/>
              <a:t> </a:t>
            </a:r>
            <a:r>
              <a:rPr lang="en-US" sz="2400" dirty="0" err="1"/>
              <a:t>định</a:t>
            </a:r>
            <a:r>
              <a:rPr lang="en-US" sz="2400" dirty="0"/>
              <a:t>. </a:t>
            </a:r>
          </a:p>
          <a:p>
            <a:r>
              <a:rPr lang="en-US" sz="2400" dirty="0" err="1"/>
              <a:t>Màu</a:t>
            </a:r>
            <a:r>
              <a:rPr lang="en-US" sz="2400" dirty="0"/>
              <a:t> </a:t>
            </a:r>
            <a:r>
              <a:rPr lang="en-US" sz="2400" dirty="0" err="1"/>
              <a:t>tím</a:t>
            </a:r>
            <a:r>
              <a:rPr lang="en-US" sz="2400" dirty="0"/>
              <a:t>. Sang </a:t>
            </a:r>
            <a:r>
              <a:rPr lang="en-US" sz="2400" dirty="0" err="1"/>
              <a:t>trọng</a:t>
            </a:r>
            <a:r>
              <a:rPr lang="en-US" sz="2400" dirty="0"/>
              <a:t>, </a:t>
            </a:r>
            <a:r>
              <a:rPr lang="en-US" sz="2400" dirty="0" err="1"/>
              <a:t>sáng</a:t>
            </a:r>
            <a:r>
              <a:rPr lang="en-US" sz="2400" dirty="0"/>
              <a:t> </a:t>
            </a:r>
            <a:r>
              <a:rPr lang="en-US" sz="2400" dirty="0" err="1"/>
              <a:t>tạo</a:t>
            </a:r>
            <a:r>
              <a:rPr lang="en-US" sz="2400" dirty="0"/>
              <a:t> </a:t>
            </a:r>
            <a:r>
              <a:rPr lang="en-US" sz="2400" dirty="0" err="1"/>
              <a:t>và</a:t>
            </a:r>
            <a:r>
              <a:rPr lang="en-US" sz="2400" dirty="0"/>
              <a:t> </a:t>
            </a:r>
            <a:r>
              <a:rPr lang="en-US" sz="2400" dirty="0" err="1"/>
              <a:t>khôn</a:t>
            </a:r>
            <a:r>
              <a:rPr lang="en-US" sz="2400" dirty="0"/>
              <a:t> </a:t>
            </a:r>
            <a:r>
              <a:rPr lang="en-US" sz="2400" dirty="0" err="1"/>
              <a:t>ngoan</a:t>
            </a:r>
            <a:r>
              <a:rPr lang="en-US" sz="2400" dirty="0"/>
              <a:t>. </a:t>
            </a:r>
          </a:p>
          <a:p>
            <a:r>
              <a:rPr lang="en-US" sz="2400" dirty="0" err="1"/>
              <a:t>Đen</a:t>
            </a:r>
            <a:r>
              <a:rPr lang="en-US" sz="2400" dirty="0"/>
              <a:t>. </a:t>
            </a:r>
            <a:r>
              <a:rPr lang="en-US" sz="2400" dirty="0" err="1"/>
              <a:t>Đáng</a:t>
            </a:r>
            <a:r>
              <a:rPr lang="en-US" sz="2400" dirty="0"/>
              <a:t> tin </a:t>
            </a:r>
            <a:r>
              <a:rPr lang="en-US" sz="2400" dirty="0" err="1"/>
              <a:t>cậy</a:t>
            </a:r>
            <a:r>
              <a:rPr lang="en-US" sz="2400" dirty="0"/>
              <a:t>, </a:t>
            </a:r>
            <a:r>
              <a:rPr lang="en-US" sz="2400" dirty="0" err="1"/>
              <a:t>tinh</a:t>
            </a:r>
            <a:r>
              <a:rPr lang="en-US" sz="2400" dirty="0"/>
              <a:t> vi, </a:t>
            </a:r>
            <a:r>
              <a:rPr lang="en-US" sz="2400" dirty="0" err="1"/>
              <a:t>và</a:t>
            </a:r>
            <a:r>
              <a:rPr lang="en-US" sz="2400" dirty="0"/>
              <a:t> </a:t>
            </a:r>
            <a:r>
              <a:rPr lang="en-US" sz="2400" dirty="0" err="1"/>
              <a:t>có</a:t>
            </a:r>
            <a:r>
              <a:rPr lang="en-US" sz="2400" dirty="0"/>
              <a:t> </a:t>
            </a:r>
            <a:r>
              <a:rPr lang="en-US" sz="2400" dirty="0" err="1"/>
              <a:t>kinh</a:t>
            </a:r>
            <a:r>
              <a:rPr lang="en-US" sz="2400" dirty="0"/>
              <a:t> </a:t>
            </a:r>
            <a:r>
              <a:rPr lang="en-US" sz="2400" dirty="0" err="1"/>
              <a:t>nghiệm</a:t>
            </a:r>
            <a:r>
              <a:rPr lang="en-US" sz="2400" dirty="0"/>
              <a:t>. </a:t>
            </a:r>
          </a:p>
          <a:p>
            <a:r>
              <a:rPr lang="en-US" sz="2400" dirty="0" err="1"/>
              <a:t>Trắng</a:t>
            </a:r>
            <a:r>
              <a:rPr lang="en-US" sz="2400" dirty="0"/>
              <a:t>. </a:t>
            </a:r>
            <a:r>
              <a:rPr lang="en-US" sz="2400" dirty="0" err="1"/>
              <a:t>Đơn</a:t>
            </a:r>
            <a:r>
              <a:rPr lang="en-US" sz="2400" dirty="0"/>
              <a:t> </a:t>
            </a:r>
            <a:r>
              <a:rPr lang="en-US" sz="2400" dirty="0" err="1"/>
              <a:t>giản</a:t>
            </a:r>
            <a:r>
              <a:rPr lang="en-US" sz="2400" dirty="0"/>
              <a:t>, </a:t>
            </a:r>
            <a:r>
              <a:rPr lang="en-US" sz="2400" dirty="0" err="1"/>
              <a:t>bình</a:t>
            </a:r>
            <a:r>
              <a:rPr lang="en-US" sz="2400" dirty="0"/>
              <a:t> </a:t>
            </a:r>
            <a:r>
              <a:rPr lang="en-US" sz="2400" dirty="0" err="1"/>
              <a:t>tĩnh</a:t>
            </a:r>
            <a:r>
              <a:rPr lang="en-US" sz="2400" dirty="0"/>
              <a:t> </a:t>
            </a:r>
            <a:r>
              <a:rPr lang="en-US" sz="2400" dirty="0" err="1"/>
              <a:t>và</a:t>
            </a:r>
            <a:r>
              <a:rPr lang="en-US" sz="2400" dirty="0"/>
              <a:t> </a:t>
            </a:r>
            <a:r>
              <a:rPr lang="en-US" sz="2400" dirty="0" err="1"/>
              <a:t>sạch</a:t>
            </a:r>
            <a:r>
              <a:rPr lang="en-US" sz="2400" dirty="0"/>
              <a:t> </a:t>
            </a:r>
            <a:r>
              <a:rPr lang="en-US" sz="2400" dirty="0" err="1"/>
              <a:t>sẽ</a:t>
            </a:r>
            <a:r>
              <a:rPr lang="en-US" sz="2400" dirty="0"/>
              <a:t>.</a:t>
            </a:r>
          </a:p>
        </p:txBody>
      </p:sp>
      <p:sp>
        <p:nvSpPr>
          <p:cNvPr id="4" name="Rectangle 3">
            <a:extLst>
              <a:ext uri="{FF2B5EF4-FFF2-40B4-BE49-F238E27FC236}">
                <a16:creationId xmlns:a16="http://schemas.microsoft.com/office/drawing/2014/main" id="{7AFDECC5-2845-7143-B8DC-82A1A03E9EA7}"/>
              </a:ext>
            </a:extLst>
          </p:cNvPr>
          <p:cNvSpPr/>
          <p:nvPr/>
        </p:nvSpPr>
        <p:spPr>
          <a:xfrm>
            <a:off x="2331720" y="2431346"/>
            <a:ext cx="472440" cy="292570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90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D9DE0-FEB1-3B49-943D-EBCD7C45D78C}"/>
              </a:ext>
            </a:extLst>
          </p:cNvPr>
          <p:cNvSpPr/>
          <p:nvPr/>
        </p:nvSpPr>
        <p:spPr>
          <a:xfrm>
            <a:off x="985837" y="1529804"/>
            <a:ext cx="10158412" cy="122771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4538BD-5867-4A4E-819D-3AC074F94100}"/>
              </a:ext>
            </a:extLst>
          </p:cNvPr>
          <p:cNvSpPr/>
          <p:nvPr/>
        </p:nvSpPr>
        <p:spPr>
          <a:xfrm>
            <a:off x="4204740" y="1872734"/>
            <a:ext cx="3210472" cy="769441"/>
          </a:xfrm>
          <a:prstGeom prst="rect">
            <a:avLst/>
          </a:prstGeom>
        </p:spPr>
        <p:txBody>
          <a:bodyPr wrap="square">
            <a:spAutoFit/>
          </a:bodyPr>
          <a:lstStyle/>
          <a:p>
            <a:r>
              <a:rPr lang="en-US" sz="4400" dirty="0">
                <a:latin typeface="UTM Cafeta" panose="02040603050506020204" pitchFamily="18" charset="0"/>
              </a:rPr>
              <a:t>HỌC THUYẾT MÀU</a:t>
            </a:r>
          </a:p>
        </p:txBody>
      </p:sp>
      <p:sp>
        <p:nvSpPr>
          <p:cNvPr id="10" name="Rectangle 9">
            <a:extLst>
              <a:ext uri="{FF2B5EF4-FFF2-40B4-BE49-F238E27FC236}">
                <a16:creationId xmlns:a16="http://schemas.microsoft.com/office/drawing/2014/main" id="{72D399BE-58BE-844B-BD17-756CCAFA4D98}"/>
              </a:ext>
            </a:extLst>
          </p:cNvPr>
          <p:cNvSpPr/>
          <p:nvPr/>
        </p:nvSpPr>
        <p:spPr>
          <a:xfrm>
            <a:off x="4204740" y="3286187"/>
            <a:ext cx="3210472" cy="646331"/>
          </a:xfrm>
          <a:prstGeom prst="rect">
            <a:avLst/>
          </a:prstGeom>
        </p:spPr>
        <p:txBody>
          <a:bodyPr wrap="square">
            <a:spAutoFit/>
          </a:bodyPr>
          <a:lstStyle/>
          <a:p>
            <a:pPr algn="ctr"/>
            <a:r>
              <a:rPr lang="vi-VN" sz="3600" dirty="0">
                <a:latin typeface="UTM Cafeta" panose="02040603050506020204" pitchFamily="18" charset="0"/>
              </a:rPr>
              <a:t>Sống động</a:t>
            </a:r>
          </a:p>
        </p:txBody>
      </p:sp>
      <p:sp>
        <p:nvSpPr>
          <p:cNvPr id="12" name="Rectangle 11">
            <a:extLst>
              <a:ext uri="{FF2B5EF4-FFF2-40B4-BE49-F238E27FC236}">
                <a16:creationId xmlns:a16="http://schemas.microsoft.com/office/drawing/2014/main" id="{D0AEC33C-9CE5-4B4F-9472-1D86C22FC831}"/>
              </a:ext>
            </a:extLst>
          </p:cNvPr>
          <p:cNvSpPr/>
          <p:nvPr/>
        </p:nvSpPr>
        <p:spPr>
          <a:xfrm>
            <a:off x="4204740" y="4089708"/>
            <a:ext cx="3210472" cy="646331"/>
          </a:xfrm>
          <a:prstGeom prst="rect">
            <a:avLst/>
          </a:prstGeom>
        </p:spPr>
        <p:txBody>
          <a:bodyPr wrap="square">
            <a:spAutoFit/>
          </a:bodyPr>
          <a:lstStyle/>
          <a:p>
            <a:pPr algn="ctr"/>
            <a:r>
              <a:rPr lang="vi-VN" sz="3600" dirty="0">
                <a:latin typeface="UTM Cafeta" panose="02040603050506020204" pitchFamily="18" charset="0"/>
              </a:rPr>
              <a:t>Tương phản</a:t>
            </a:r>
          </a:p>
        </p:txBody>
      </p:sp>
      <p:sp>
        <p:nvSpPr>
          <p:cNvPr id="13" name="Rectangle 12">
            <a:extLst>
              <a:ext uri="{FF2B5EF4-FFF2-40B4-BE49-F238E27FC236}">
                <a16:creationId xmlns:a16="http://schemas.microsoft.com/office/drawing/2014/main" id="{49D6CAB0-81F2-A74A-825E-C9B1550D0AFC}"/>
              </a:ext>
            </a:extLst>
          </p:cNvPr>
          <p:cNvSpPr/>
          <p:nvPr/>
        </p:nvSpPr>
        <p:spPr>
          <a:xfrm>
            <a:off x="4204740" y="4900675"/>
            <a:ext cx="3210472" cy="646331"/>
          </a:xfrm>
          <a:prstGeom prst="rect">
            <a:avLst/>
          </a:prstGeom>
        </p:spPr>
        <p:txBody>
          <a:bodyPr wrap="square">
            <a:spAutoFit/>
          </a:bodyPr>
          <a:lstStyle/>
          <a:p>
            <a:pPr algn="ctr"/>
            <a:r>
              <a:rPr lang="vi-VN" sz="3600" dirty="0">
                <a:latin typeface="UTM Cafeta" panose="02040603050506020204" pitchFamily="18" charset="0"/>
              </a:rPr>
              <a:t>Bổ trợ</a:t>
            </a:r>
            <a:endParaRPr lang="en-US" sz="3600" dirty="0">
              <a:latin typeface="UTM Cafeta" panose="02040603050506020204" pitchFamily="18" charset="0"/>
            </a:endParaRPr>
          </a:p>
        </p:txBody>
      </p:sp>
      <p:sp>
        <p:nvSpPr>
          <p:cNvPr id="2" name="Footer Placeholder 1">
            <a:extLst>
              <a:ext uri="{FF2B5EF4-FFF2-40B4-BE49-F238E27FC236}">
                <a16:creationId xmlns:a16="http://schemas.microsoft.com/office/drawing/2014/main" id="{BFEBC651-DEA7-2B4A-A38C-F21C86C81A61}"/>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424118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10" grpId="0"/>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D9DE0-FEB1-3B49-943D-EBCD7C45D78C}"/>
              </a:ext>
            </a:extLst>
          </p:cNvPr>
          <p:cNvSpPr/>
          <p:nvPr/>
        </p:nvSpPr>
        <p:spPr>
          <a:xfrm>
            <a:off x="985837" y="458241"/>
            <a:ext cx="10158412" cy="1513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4538BD-5867-4A4E-819D-3AC074F94100}"/>
              </a:ext>
            </a:extLst>
          </p:cNvPr>
          <p:cNvSpPr/>
          <p:nvPr/>
        </p:nvSpPr>
        <p:spPr>
          <a:xfrm>
            <a:off x="1085850" y="672583"/>
            <a:ext cx="10058399" cy="1138773"/>
          </a:xfrm>
          <a:prstGeom prst="rect">
            <a:avLst/>
          </a:prstGeom>
        </p:spPr>
        <p:txBody>
          <a:bodyPr wrap="square">
            <a:spAutoFit/>
          </a:bodyPr>
          <a:lstStyle/>
          <a:p>
            <a:r>
              <a:rPr lang="vi-VN" sz="2800" b="1" dirty="0"/>
              <a:t>Bổ trợ: </a:t>
            </a:r>
            <a:r>
              <a:rPr lang="vi-VN" sz="2000" dirty="0"/>
              <a:t>Cách các màu sắc tác động lên nhau, có thể đối lập, có thể cùng trên một dài màu, sắc độ đậm nhạt tuỳ biến, nhưng phải tạo sự cân bằng , làm giảm căng thẳng trên mắt</a:t>
            </a:r>
            <a:endParaRPr lang="en-US" sz="2000" dirty="0"/>
          </a:p>
        </p:txBody>
      </p:sp>
      <p:pic>
        <p:nvPicPr>
          <p:cNvPr id="2" name="Picture 1">
            <a:extLst>
              <a:ext uri="{FF2B5EF4-FFF2-40B4-BE49-F238E27FC236}">
                <a16:creationId xmlns:a16="http://schemas.microsoft.com/office/drawing/2014/main" id="{D68CFEBA-F76C-714C-9761-B5947A5331D1}"/>
              </a:ext>
            </a:extLst>
          </p:cNvPr>
          <p:cNvPicPr>
            <a:picLocks noChangeAspect="1"/>
          </p:cNvPicPr>
          <p:nvPr/>
        </p:nvPicPr>
        <p:blipFill>
          <a:blip r:embed="rId2"/>
          <a:stretch>
            <a:fillRect/>
          </a:stretch>
        </p:blipFill>
        <p:spPr>
          <a:xfrm>
            <a:off x="985837" y="2503487"/>
            <a:ext cx="10130447" cy="4354513"/>
          </a:xfrm>
          <a:prstGeom prst="rect">
            <a:avLst/>
          </a:prstGeom>
        </p:spPr>
      </p:pic>
      <p:sp>
        <p:nvSpPr>
          <p:cNvPr id="3" name="Footer Placeholder 2">
            <a:extLst>
              <a:ext uri="{FF2B5EF4-FFF2-40B4-BE49-F238E27FC236}">
                <a16:creationId xmlns:a16="http://schemas.microsoft.com/office/drawing/2014/main" id="{2929F176-9D94-1D4E-845C-BDFC13EF6107}"/>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964632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heckerboard(across)">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444974-3BD2-0741-BD47-D7850D5E3715}"/>
              </a:ext>
            </a:extLst>
          </p:cNvPr>
          <p:cNvPicPr>
            <a:picLocks noChangeAspect="1"/>
          </p:cNvPicPr>
          <p:nvPr/>
        </p:nvPicPr>
        <p:blipFill>
          <a:blip r:embed="rId2"/>
          <a:stretch>
            <a:fillRect/>
          </a:stretch>
        </p:blipFill>
        <p:spPr>
          <a:xfrm>
            <a:off x="0" y="0"/>
            <a:ext cx="6047704" cy="19963720"/>
          </a:xfrm>
          <a:prstGeom prst="rect">
            <a:avLst/>
          </a:prstGeom>
        </p:spPr>
      </p:pic>
      <p:pic>
        <p:nvPicPr>
          <p:cNvPr id="7" name="Picture 6">
            <a:extLst>
              <a:ext uri="{FF2B5EF4-FFF2-40B4-BE49-F238E27FC236}">
                <a16:creationId xmlns:a16="http://schemas.microsoft.com/office/drawing/2014/main" id="{6A57B7A3-6440-C647-B692-64288DC2C7DB}"/>
              </a:ext>
            </a:extLst>
          </p:cNvPr>
          <p:cNvPicPr>
            <a:picLocks noChangeAspect="1"/>
          </p:cNvPicPr>
          <p:nvPr/>
        </p:nvPicPr>
        <p:blipFill>
          <a:blip r:embed="rId2"/>
          <a:stretch>
            <a:fillRect/>
          </a:stretch>
        </p:blipFill>
        <p:spPr>
          <a:xfrm>
            <a:off x="6144296" y="-4986338"/>
            <a:ext cx="6047704" cy="19963720"/>
          </a:xfrm>
          <a:prstGeom prst="rect">
            <a:avLst/>
          </a:prstGeom>
        </p:spPr>
      </p:pic>
      <p:sp>
        <p:nvSpPr>
          <p:cNvPr id="2" name="Footer Placeholder 1">
            <a:extLst>
              <a:ext uri="{FF2B5EF4-FFF2-40B4-BE49-F238E27FC236}">
                <a16:creationId xmlns:a16="http://schemas.microsoft.com/office/drawing/2014/main" id="{8026F68E-DBFF-734F-A667-33B648A5AA5F}"/>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595008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D9DE0-FEB1-3B49-943D-EBCD7C45D78C}"/>
              </a:ext>
            </a:extLst>
          </p:cNvPr>
          <p:cNvSpPr/>
          <p:nvPr/>
        </p:nvSpPr>
        <p:spPr>
          <a:xfrm>
            <a:off x="985837" y="458241"/>
            <a:ext cx="10158412" cy="15134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4538BD-5867-4A4E-819D-3AC074F94100}"/>
              </a:ext>
            </a:extLst>
          </p:cNvPr>
          <p:cNvSpPr/>
          <p:nvPr/>
        </p:nvSpPr>
        <p:spPr>
          <a:xfrm>
            <a:off x="1085850" y="672583"/>
            <a:ext cx="10058399" cy="830997"/>
          </a:xfrm>
          <a:prstGeom prst="rect">
            <a:avLst/>
          </a:prstGeom>
        </p:spPr>
        <p:txBody>
          <a:bodyPr wrap="square">
            <a:spAutoFit/>
          </a:bodyPr>
          <a:lstStyle/>
          <a:p>
            <a:r>
              <a:rPr lang="vi-VN" sz="2800" b="1" dirty="0"/>
              <a:t>Tương phản: </a:t>
            </a:r>
            <a:r>
              <a:rPr lang="vi-VN" sz="2000" dirty="0"/>
              <a:t>áp dụng để giảm sự mệt mỏi cho mắt, và tập trung sự chú ý của người dùng bằng cách phân chia rõ ràng các vùng trên trang web</a:t>
            </a:r>
            <a:endParaRPr lang="en-US" sz="2000" dirty="0"/>
          </a:p>
        </p:txBody>
      </p:sp>
      <p:pic>
        <p:nvPicPr>
          <p:cNvPr id="4" name="Picture 3">
            <a:extLst>
              <a:ext uri="{FF2B5EF4-FFF2-40B4-BE49-F238E27FC236}">
                <a16:creationId xmlns:a16="http://schemas.microsoft.com/office/drawing/2014/main" id="{2225588D-404C-5B4C-A38A-87715591F304}"/>
              </a:ext>
            </a:extLst>
          </p:cNvPr>
          <p:cNvPicPr>
            <a:picLocks noChangeAspect="1"/>
          </p:cNvPicPr>
          <p:nvPr/>
        </p:nvPicPr>
        <p:blipFill>
          <a:blip r:embed="rId2"/>
          <a:stretch>
            <a:fillRect/>
          </a:stretch>
        </p:blipFill>
        <p:spPr>
          <a:xfrm>
            <a:off x="985837" y="3068638"/>
            <a:ext cx="4819656" cy="803276"/>
          </a:xfrm>
          <a:prstGeom prst="rect">
            <a:avLst/>
          </a:prstGeom>
        </p:spPr>
      </p:pic>
      <p:sp>
        <p:nvSpPr>
          <p:cNvPr id="8" name="Rectangle 7">
            <a:extLst>
              <a:ext uri="{FF2B5EF4-FFF2-40B4-BE49-F238E27FC236}">
                <a16:creationId xmlns:a16="http://schemas.microsoft.com/office/drawing/2014/main" id="{F0188347-0BB3-E248-AAB9-BABE482E179D}"/>
              </a:ext>
            </a:extLst>
          </p:cNvPr>
          <p:cNvSpPr/>
          <p:nvPr/>
        </p:nvSpPr>
        <p:spPr>
          <a:xfrm>
            <a:off x="6065044" y="2984500"/>
            <a:ext cx="5079206" cy="1016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7C88CCC-4201-B841-9766-AC42B90A7011}"/>
              </a:ext>
            </a:extLst>
          </p:cNvPr>
          <p:cNvPicPr>
            <a:picLocks noChangeAspect="1"/>
          </p:cNvPicPr>
          <p:nvPr/>
        </p:nvPicPr>
        <p:blipFill>
          <a:blip r:embed="rId3"/>
          <a:stretch>
            <a:fillRect/>
          </a:stretch>
        </p:blipFill>
        <p:spPr>
          <a:xfrm>
            <a:off x="6196012" y="3097214"/>
            <a:ext cx="4819656" cy="803276"/>
          </a:xfrm>
          <a:prstGeom prst="rect">
            <a:avLst/>
          </a:prstGeom>
        </p:spPr>
      </p:pic>
      <p:pic>
        <p:nvPicPr>
          <p:cNvPr id="9" name="Picture 8">
            <a:extLst>
              <a:ext uri="{FF2B5EF4-FFF2-40B4-BE49-F238E27FC236}">
                <a16:creationId xmlns:a16="http://schemas.microsoft.com/office/drawing/2014/main" id="{E20DD499-A41D-9649-9C52-2FD2E2778DED}"/>
              </a:ext>
            </a:extLst>
          </p:cNvPr>
          <p:cNvPicPr>
            <a:picLocks noChangeAspect="1"/>
          </p:cNvPicPr>
          <p:nvPr/>
        </p:nvPicPr>
        <p:blipFill>
          <a:blip r:embed="rId4"/>
          <a:stretch>
            <a:fillRect/>
          </a:stretch>
        </p:blipFill>
        <p:spPr>
          <a:xfrm>
            <a:off x="985837" y="4176712"/>
            <a:ext cx="4819656" cy="803276"/>
          </a:xfrm>
          <a:prstGeom prst="rect">
            <a:avLst/>
          </a:prstGeom>
        </p:spPr>
      </p:pic>
      <p:pic>
        <p:nvPicPr>
          <p:cNvPr id="10" name="Picture 9">
            <a:extLst>
              <a:ext uri="{FF2B5EF4-FFF2-40B4-BE49-F238E27FC236}">
                <a16:creationId xmlns:a16="http://schemas.microsoft.com/office/drawing/2014/main" id="{56A76ABE-157E-D542-8EFE-886356F53925}"/>
              </a:ext>
            </a:extLst>
          </p:cNvPr>
          <p:cNvPicPr>
            <a:picLocks noChangeAspect="1"/>
          </p:cNvPicPr>
          <p:nvPr/>
        </p:nvPicPr>
        <p:blipFill>
          <a:blip r:embed="rId5"/>
          <a:stretch>
            <a:fillRect/>
          </a:stretch>
        </p:blipFill>
        <p:spPr>
          <a:xfrm>
            <a:off x="6065043" y="4183062"/>
            <a:ext cx="4819656" cy="803276"/>
          </a:xfrm>
          <a:prstGeom prst="rect">
            <a:avLst/>
          </a:prstGeom>
        </p:spPr>
      </p:pic>
      <p:sp>
        <p:nvSpPr>
          <p:cNvPr id="2" name="Footer Placeholder 1">
            <a:extLst>
              <a:ext uri="{FF2B5EF4-FFF2-40B4-BE49-F238E27FC236}">
                <a16:creationId xmlns:a16="http://schemas.microsoft.com/office/drawing/2014/main" id="{6CBEC1D3-4A69-8D40-8055-C127B860D056}"/>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2496601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8CF27C-EB98-404C-856A-94BB68D32702}"/>
              </a:ext>
            </a:extLst>
          </p:cNvPr>
          <p:cNvPicPr>
            <a:picLocks noChangeAspect="1"/>
          </p:cNvPicPr>
          <p:nvPr/>
        </p:nvPicPr>
        <p:blipFill>
          <a:blip r:embed="rId2"/>
          <a:stretch>
            <a:fillRect/>
          </a:stretch>
        </p:blipFill>
        <p:spPr>
          <a:xfrm>
            <a:off x="2371724" y="-3200403"/>
            <a:ext cx="7397789" cy="11944349"/>
          </a:xfrm>
          <a:prstGeom prst="rect">
            <a:avLst/>
          </a:prstGeom>
        </p:spPr>
      </p:pic>
      <p:sp>
        <p:nvSpPr>
          <p:cNvPr id="2" name="Footer Placeholder 1">
            <a:extLst>
              <a:ext uri="{FF2B5EF4-FFF2-40B4-BE49-F238E27FC236}">
                <a16:creationId xmlns:a16="http://schemas.microsoft.com/office/drawing/2014/main" id="{892149BC-E26B-9D4C-8397-03911057DA74}"/>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604349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D9DE0-FEB1-3B49-943D-EBCD7C45D78C}"/>
              </a:ext>
            </a:extLst>
          </p:cNvPr>
          <p:cNvSpPr/>
          <p:nvPr/>
        </p:nvSpPr>
        <p:spPr>
          <a:xfrm>
            <a:off x="985837" y="458241"/>
            <a:ext cx="10158412" cy="8847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B4538BD-5867-4A4E-819D-3AC074F94100}"/>
              </a:ext>
            </a:extLst>
          </p:cNvPr>
          <p:cNvSpPr/>
          <p:nvPr/>
        </p:nvSpPr>
        <p:spPr>
          <a:xfrm>
            <a:off x="1085850" y="672583"/>
            <a:ext cx="10058399" cy="523220"/>
          </a:xfrm>
          <a:prstGeom prst="rect">
            <a:avLst/>
          </a:prstGeom>
        </p:spPr>
        <p:txBody>
          <a:bodyPr wrap="square">
            <a:spAutoFit/>
          </a:bodyPr>
          <a:lstStyle/>
          <a:p>
            <a:r>
              <a:rPr lang="vi-VN" sz="2800" b="1" dirty="0"/>
              <a:t>Sống động: </a:t>
            </a:r>
            <a:r>
              <a:rPr lang="vi-VN" sz="2000" dirty="0"/>
              <a:t> yếu tố quan trọng quyết định cảm xúc mà website của bạn mang lại.</a:t>
            </a:r>
            <a:endParaRPr lang="en-US" sz="2000" dirty="0"/>
          </a:p>
        </p:txBody>
      </p:sp>
      <p:sp>
        <p:nvSpPr>
          <p:cNvPr id="2" name="Rectangle 1">
            <a:extLst>
              <a:ext uri="{FF2B5EF4-FFF2-40B4-BE49-F238E27FC236}">
                <a16:creationId xmlns:a16="http://schemas.microsoft.com/office/drawing/2014/main" id="{5D98D26F-EEEA-3747-83A9-88E2048A7FE8}"/>
              </a:ext>
            </a:extLst>
          </p:cNvPr>
          <p:cNvSpPr/>
          <p:nvPr/>
        </p:nvSpPr>
        <p:spPr>
          <a:xfrm>
            <a:off x="1085850" y="2638722"/>
            <a:ext cx="10501313" cy="647403"/>
          </a:xfrm>
          <a:prstGeom prst="rect">
            <a:avLst/>
          </a:prstGeom>
        </p:spPr>
        <p:txBody>
          <a:bodyPr wrap="square">
            <a:spAutoFit/>
          </a:bodyPr>
          <a:lstStyle/>
          <a:p>
            <a:r>
              <a:rPr lang="en-US" dirty="0" err="1">
                <a:latin typeface="Arial" panose="020B0604020202020204" pitchFamily="34" charset="0"/>
                <a:cs typeface="Arial" panose="020B0604020202020204" pitchFamily="34" charset="0"/>
              </a:rPr>
              <a:t>Màu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sắc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sáng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tràn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đầy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năng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lượng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điều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này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biệt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hiệu</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bạn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đang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cố</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gắng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cáo</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một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sản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phẩm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hoặc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khơi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gợi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cảm</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xúc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người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dùng</a:t>
            </a:r>
            <a:endParaRPr lang="en-US" dirty="0">
              <a:latin typeface="Arial" panose="020B0604020202020204" pitchFamily="34" charset="0"/>
              <a:cs typeface="Arial" panose="020B0604020202020204" pitchFamily="34" charset="0"/>
            </a:endParaRPr>
          </a:p>
        </p:txBody>
      </p:sp>
      <p:sp>
        <p:nvSpPr>
          <p:cNvPr id="12" name="Rectangle 11">
            <a:extLst>
              <a:ext uri="{FF2B5EF4-FFF2-40B4-BE49-F238E27FC236}">
                <a16:creationId xmlns:a16="http://schemas.microsoft.com/office/drawing/2014/main" id="{1EC1C957-A40A-A442-B60D-F5BD70438228}"/>
              </a:ext>
            </a:extLst>
          </p:cNvPr>
          <p:cNvSpPr/>
          <p:nvPr/>
        </p:nvSpPr>
        <p:spPr>
          <a:xfrm>
            <a:off x="1085850" y="4238922"/>
            <a:ext cx="10501313" cy="647403"/>
          </a:xfrm>
          <a:prstGeom prst="rect">
            <a:avLst/>
          </a:prstGeom>
        </p:spPr>
        <p:txBody>
          <a:bodyPr wrap="square">
            <a:spAutoFit/>
          </a:bodyPr>
          <a:lstStyle/>
          <a:p>
            <a:r>
              <a:rPr lang="vi-VN" dirty="0"/>
              <a:t>Các sắc thái tối hơn giúp người dùng thư giãn, cho phép tâm trí của họ tập trung vào những thứ khác, ví dụ như những thông báo, thông tin của 1 trang tin tức.</a:t>
            </a:r>
            <a:endParaRPr lang="en-US" dirty="0"/>
          </a:p>
        </p:txBody>
      </p:sp>
      <p:sp>
        <p:nvSpPr>
          <p:cNvPr id="3" name="Footer Placeholder 2">
            <a:extLst>
              <a:ext uri="{FF2B5EF4-FFF2-40B4-BE49-F238E27FC236}">
                <a16:creationId xmlns:a16="http://schemas.microsoft.com/office/drawing/2014/main" id="{6E482461-A201-4A4E-BFC7-FA615E05D61F}"/>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69774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2"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1A7A8F-9D87-6B4A-8318-059BBFC62D85}"/>
              </a:ext>
            </a:extLst>
          </p:cNvPr>
          <p:cNvSpPr/>
          <p:nvPr/>
        </p:nvSpPr>
        <p:spPr>
          <a:xfrm>
            <a:off x="-157163" y="0"/>
            <a:ext cx="12844463" cy="7086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7D3237F-048E-B64B-B591-CA847FF7D84E}"/>
              </a:ext>
            </a:extLst>
          </p:cNvPr>
          <p:cNvPicPr>
            <a:picLocks noChangeAspect="1"/>
          </p:cNvPicPr>
          <p:nvPr/>
        </p:nvPicPr>
        <p:blipFill>
          <a:blip r:embed="rId2"/>
          <a:stretch>
            <a:fillRect/>
          </a:stretch>
        </p:blipFill>
        <p:spPr>
          <a:xfrm>
            <a:off x="2382889" y="-13073063"/>
            <a:ext cx="7426222" cy="28297002"/>
          </a:xfrm>
          <a:prstGeom prst="rect">
            <a:avLst/>
          </a:prstGeom>
        </p:spPr>
      </p:pic>
      <p:sp>
        <p:nvSpPr>
          <p:cNvPr id="2" name="Footer Placeholder 1">
            <a:extLst>
              <a:ext uri="{FF2B5EF4-FFF2-40B4-BE49-F238E27FC236}">
                <a16:creationId xmlns:a16="http://schemas.microsoft.com/office/drawing/2014/main" id="{22219A2F-930C-7847-B1E7-1B7E1A749966}"/>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6977272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1A7A8F-9D87-6B4A-8318-059BBFC62D85}"/>
              </a:ext>
            </a:extLst>
          </p:cNvPr>
          <p:cNvSpPr/>
          <p:nvPr/>
        </p:nvSpPr>
        <p:spPr>
          <a:xfrm>
            <a:off x="-157163" y="0"/>
            <a:ext cx="12844463" cy="7086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D6FD29C-7061-904D-91BF-74C3BB8B4C1E}"/>
              </a:ext>
            </a:extLst>
          </p:cNvPr>
          <p:cNvPicPr>
            <a:picLocks noChangeAspect="1"/>
          </p:cNvPicPr>
          <p:nvPr/>
        </p:nvPicPr>
        <p:blipFill>
          <a:blip r:embed="rId2"/>
          <a:stretch>
            <a:fillRect/>
          </a:stretch>
        </p:blipFill>
        <p:spPr>
          <a:xfrm>
            <a:off x="1969490" y="-3260293"/>
            <a:ext cx="8253020" cy="22687210"/>
          </a:xfrm>
          <a:prstGeom prst="rect">
            <a:avLst/>
          </a:prstGeom>
        </p:spPr>
      </p:pic>
      <p:sp>
        <p:nvSpPr>
          <p:cNvPr id="2" name="Footer Placeholder 1">
            <a:extLst>
              <a:ext uri="{FF2B5EF4-FFF2-40B4-BE49-F238E27FC236}">
                <a16:creationId xmlns:a16="http://schemas.microsoft.com/office/drawing/2014/main" id="{EB8DA5AC-C1CF-B247-8F9D-D79D5287DF13}"/>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065977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A65884C-701F-DE42-BA3A-D4779F004D37}"/>
              </a:ext>
            </a:extLst>
          </p:cNvPr>
          <p:cNvSpPr/>
          <p:nvPr/>
        </p:nvSpPr>
        <p:spPr>
          <a:xfrm>
            <a:off x="7413172" y="391886"/>
            <a:ext cx="4517571" cy="525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Rectangle 5">
            <a:extLst>
              <a:ext uri="{FF2B5EF4-FFF2-40B4-BE49-F238E27FC236}">
                <a16:creationId xmlns:a16="http://schemas.microsoft.com/office/drawing/2014/main" id="{F866A638-39EB-6E48-A422-6ED34B89AD0A}"/>
              </a:ext>
            </a:extLst>
          </p:cNvPr>
          <p:cNvSpPr/>
          <p:nvPr/>
        </p:nvSpPr>
        <p:spPr>
          <a:xfrm>
            <a:off x="7701643" y="1130078"/>
            <a:ext cx="3369129" cy="1077218"/>
          </a:xfrm>
          <a:prstGeom prst="rect">
            <a:avLst/>
          </a:prstGeom>
        </p:spPr>
        <p:txBody>
          <a:bodyPr wrap="square">
            <a:spAutoFit/>
          </a:bodyPr>
          <a:lstStyle/>
          <a:p>
            <a:r>
              <a:rPr lang="en-US" sz="3200" dirty="0">
                <a:solidFill>
                  <a:schemeClr val="bg1"/>
                </a:solidFill>
                <a:latin typeface="UTM Cafeta" panose="02040603050506020204" pitchFamily="18" charset="0"/>
              </a:rPr>
              <a:t>LỰA CHỌN</a:t>
            </a:r>
          </a:p>
          <a:p>
            <a:r>
              <a:rPr lang="en-US" sz="3200" dirty="0">
                <a:solidFill>
                  <a:schemeClr val="bg1"/>
                </a:solidFill>
                <a:latin typeface="UTM Cafeta" panose="02040603050506020204" pitchFamily="18" charset="0"/>
              </a:rPr>
              <a:t>LƯỢC ĐỒ MÀU HIỆU QUẢ</a:t>
            </a:r>
          </a:p>
        </p:txBody>
      </p:sp>
      <p:sp>
        <p:nvSpPr>
          <p:cNvPr id="7" name="Rectangle 6">
            <a:extLst>
              <a:ext uri="{FF2B5EF4-FFF2-40B4-BE49-F238E27FC236}">
                <a16:creationId xmlns:a16="http://schemas.microsoft.com/office/drawing/2014/main" id="{DCBE60CF-37C4-8E46-94A5-36E0FBCB028B}"/>
              </a:ext>
            </a:extLst>
          </p:cNvPr>
          <p:cNvSpPr/>
          <p:nvPr/>
        </p:nvSpPr>
        <p:spPr>
          <a:xfrm>
            <a:off x="11299371" y="669471"/>
            <a:ext cx="631372" cy="62048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2" name="Picture 11">
            <a:extLst>
              <a:ext uri="{FF2B5EF4-FFF2-40B4-BE49-F238E27FC236}">
                <a16:creationId xmlns:a16="http://schemas.microsoft.com/office/drawing/2014/main" id="{93A267C7-1E60-4142-9C33-5FDA657E1D08}"/>
              </a:ext>
            </a:extLst>
          </p:cNvPr>
          <p:cNvPicPr>
            <a:picLocks noChangeAspect="1"/>
          </p:cNvPicPr>
          <p:nvPr/>
        </p:nvPicPr>
        <p:blipFill rotWithShape="1">
          <a:blip r:embed="rId2"/>
          <a:srcRect l="7931" r="49995"/>
          <a:stretch/>
        </p:blipFill>
        <p:spPr>
          <a:xfrm>
            <a:off x="195943" y="131006"/>
            <a:ext cx="7102928" cy="3359537"/>
          </a:xfrm>
          <a:prstGeom prst="rect">
            <a:avLst/>
          </a:prstGeom>
        </p:spPr>
      </p:pic>
      <p:sp>
        <p:nvSpPr>
          <p:cNvPr id="8" name="Rectangle 7">
            <a:extLst>
              <a:ext uri="{FF2B5EF4-FFF2-40B4-BE49-F238E27FC236}">
                <a16:creationId xmlns:a16="http://schemas.microsoft.com/office/drawing/2014/main" id="{F6F1DA87-595F-904B-8F27-60C9FD382D0D}"/>
              </a:ext>
            </a:extLst>
          </p:cNvPr>
          <p:cNvSpPr/>
          <p:nvPr/>
        </p:nvSpPr>
        <p:spPr>
          <a:xfrm>
            <a:off x="7701643" y="2457154"/>
            <a:ext cx="3369129" cy="830997"/>
          </a:xfrm>
          <a:prstGeom prst="rect">
            <a:avLst/>
          </a:prstGeom>
        </p:spPr>
        <p:txBody>
          <a:bodyPr wrap="square">
            <a:spAutoFit/>
          </a:bodyPr>
          <a:lstStyle/>
          <a:p>
            <a:r>
              <a:rPr lang="en-US" sz="2400" dirty="0" err="1">
                <a:solidFill>
                  <a:schemeClr val="bg1"/>
                </a:solidFill>
              </a:rPr>
              <a:t>Có</a:t>
            </a:r>
            <a:r>
              <a:rPr lang="en-US" sz="2400" dirty="0">
                <a:solidFill>
                  <a:schemeClr val="bg1"/>
                </a:solidFill>
              </a:rPr>
              <a:t> 4 </a:t>
            </a:r>
            <a:r>
              <a:rPr lang="en-US" sz="2400" dirty="0" err="1">
                <a:solidFill>
                  <a:schemeClr val="bg1"/>
                </a:solidFill>
              </a:rPr>
              <a:t>kiểu</a:t>
            </a:r>
            <a:r>
              <a:rPr lang="en-US" sz="2400" dirty="0">
                <a:solidFill>
                  <a:schemeClr val="bg1"/>
                </a:solidFill>
              </a:rPr>
              <a:t> </a:t>
            </a:r>
            <a:r>
              <a:rPr lang="en-US" sz="2400" dirty="0" err="1">
                <a:solidFill>
                  <a:schemeClr val="bg1"/>
                </a:solidFill>
              </a:rPr>
              <a:t>kết</a:t>
            </a:r>
            <a:r>
              <a:rPr lang="en-US" sz="2400" dirty="0">
                <a:solidFill>
                  <a:schemeClr val="bg1"/>
                </a:solidFill>
              </a:rPr>
              <a:t> </a:t>
            </a:r>
            <a:r>
              <a:rPr lang="en-US" sz="2400" dirty="0" err="1">
                <a:solidFill>
                  <a:schemeClr val="bg1"/>
                </a:solidFill>
              </a:rPr>
              <a:t>hợp</a:t>
            </a:r>
            <a:r>
              <a:rPr lang="en-US" sz="2400" dirty="0">
                <a:solidFill>
                  <a:schemeClr val="bg1"/>
                </a:solidFill>
              </a:rPr>
              <a:t> </a:t>
            </a:r>
            <a:r>
              <a:rPr lang="en-US" sz="2400" dirty="0" err="1">
                <a:solidFill>
                  <a:schemeClr val="bg1"/>
                </a:solidFill>
              </a:rPr>
              <a:t>màu</a:t>
            </a:r>
            <a:r>
              <a:rPr lang="en-US" sz="2400" dirty="0">
                <a:solidFill>
                  <a:schemeClr val="bg1"/>
                </a:solidFill>
              </a:rPr>
              <a:t> hay </a:t>
            </a:r>
            <a:r>
              <a:rPr lang="en-US" sz="2400" dirty="0" err="1">
                <a:solidFill>
                  <a:schemeClr val="bg1"/>
                </a:solidFill>
              </a:rPr>
              <a:t>được</a:t>
            </a:r>
            <a:r>
              <a:rPr lang="en-US" sz="2400" dirty="0">
                <a:solidFill>
                  <a:schemeClr val="bg1"/>
                </a:solidFill>
              </a:rPr>
              <a:t> </a:t>
            </a:r>
            <a:r>
              <a:rPr lang="en-US" sz="2400" dirty="0" err="1">
                <a:solidFill>
                  <a:schemeClr val="bg1"/>
                </a:solidFill>
              </a:rPr>
              <a:t>dùng</a:t>
            </a:r>
            <a:r>
              <a:rPr lang="en-US" sz="2400" dirty="0">
                <a:solidFill>
                  <a:schemeClr val="bg1"/>
                </a:solidFill>
              </a:rPr>
              <a:t>:</a:t>
            </a:r>
          </a:p>
        </p:txBody>
      </p:sp>
      <p:sp>
        <p:nvSpPr>
          <p:cNvPr id="10" name="Rectangle 9">
            <a:extLst>
              <a:ext uri="{FF2B5EF4-FFF2-40B4-BE49-F238E27FC236}">
                <a16:creationId xmlns:a16="http://schemas.microsoft.com/office/drawing/2014/main" id="{4F20A8F8-6098-FD46-B83D-989D7DF28087}"/>
              </a:ext>
            </a:extLst>
          </p:cNvPr>
          <p:cNvSpPr/>
          <p:nvPr/>
        </p:nvSpPr>
        <p:spPr>
          <a:xfrm>
            <a:off x="7682593" y="3538009"/>
            <a:ext cx="1703614" cy="1323439"/>
          </a:xfrm>
          <a:prstGeom prst="rect">
            <a:avLst/>
          </a:prstGeom>
        </p:spPr>
        <p:txBody>
          <a:bodyPr wrap="square">
            <a:spAutoFit/>
          </a:bodyPr>
          <a:lstStyle/>
          <a:p>
            <a:r>
              <a:rPr lang="en-US" sz="2000" dirty="0" err="1">
                <a:solidFill>
                  <a:schemeClr val="bg1"/>
                </a:solidFill>
              </a:rPr>
              <a:t>Đơn</a:t>
            </a:r>
            <a:r>
              <a:rPr lang="en-US" sz="2000" dirty="0">
                <a:solidFill>
                  <a:schemeClr val="bg1"/>
                </a:solidFill>
              </a:rPr>
              <a:t> </a:t>
            </a:r>
            <a:r>
              <a:rPr lang="en-US" sz="2000" dirty="0" err="1">
                <a:solidFill>
                  <a:schemeClr val="bg1"/>
                </a:solidFill>
              </a:rPr>
              <a:t>sắc</a:t>
            </a:r>
            <a:endParaRPr lang="en-US" sz="2000" dirty="0">
              <a:solidFill>
                <a:schemeClr val="bg1"/>
              </a:solidFill>
            </a:endParaRPr>
          </a:p>
          <a:p>
            <a:r>
              <a:rPr lang="en-US" sz="2000" dirty="0" err="1">
                <a:solidFill>
                  <a:schemeClr val="bg1"/>
                </a:solidFill>
              </a:rPr>
              <a:t>Bổ</a:t>
            </a:r>
            <a:r>
              <a:rPr lang="en-US" sz="2000" dirty="0">
                <a:solidFill>
                  <a:schemeClr val="bg1"/>
                </a:solidFill>
              </a:rPr>
              <a:t> </a:t>
            </a:r>
            <a:r>
              <a:rPr lang="en-US" sz="2000" dirty="0" err="1">
                <a:solidFill>
                  <a:schemeClr val="bg1"/>
                </a:solidFill>
              </a:rPr>
              <a:t>túc</a:t>
            </a:r>
            <a:endParaRPr lang="en-US" sz="2000" dirty="0">
              <a:solidFill>
                <a:schemeClr val="bg1"/>
              </a:solidFill>
            </a:endParaRPr>
          </a:p>
          <a:p>
            <a:r>
              <a:rPr lang="en-US" sz="2000" dirty="0">
                <a:solidFill>
                  <a:schemeClr val="bg1"/>
                </a:solidFill>
              </a:rPr>
              <a:t>Tam </a:t>
            </a:r>
            <a:r>
              <a:rPr lang="en-US" sz="2000" dirty="0" err="1">
                <a:solidFill>
                  <a:schemeClr val="bg1"/>
                </a:solidFill>
              </a:rPr>
              <a:t>giác</a:t>
            </a:r>
            <a:endParaRPr lang="en-US" sz="2000" dirty="0">
              <a:solidFill>
                <a:schemeClr val="bg1"/>
              </a:solidFill>
            </a:endParaRPr>
          </a:p>
          <a:p>
            <a:r>
              <a:rPr lang="en-US" sz="2000" dirty="0" err="1">
                <a:solidFill>
                  <a:schemeClr val="bg1"/>
                </a:solidFill>
              </a:rPr>
              <a:t>Tương</a:t>
            </a:r>
            <a:r>
              <a:rPr lang="en-US" sz="2000" dirty="0">
                <a:solidFill>
                  <a:schemeClr val="bg1"/>
                </a:solidFill>
              </a:rPr>
              <a:t> </a:t>
            </a:r>
            <a:r>
              <a:rPr lang="en-US" sz="2000" dirty="0" err="1">
                <a:solidFill>
                  <a:schemeClr val="bg1"/>
                </a:solidFill>
              </a:rPr>
              <a:t>đồng</a:t>
            </a:r>
            <a:endParaRPr lang="en-US" sz="2000" dirty="0">
              <a:solidFill>
                <a:schemeClr val="bg1"/>
              </a:solidFill>
            </a:endParaRPr>
          </a:p>
        </p:txBody>
      </p:sp>
      <p:pic>
        <p:nvPicPr>
          <p:cNvPr id="13" name="Picture 12">
            <a:extLst>
              <a:ext uri="{FF2B5EF4-FFF2-40B4-BE49-F238E27FC236}">
                <a16:creationId xmlns:a16="http://schemas.microsoft.com/office/drawing/2014/main" id="{9E5EF4C9-A2D9-494C-B2F7-75D8F9787E8D}"/>
              </a:ext>
            </a:extLst>
          </p:cNvPr>
          <p:cNvPicPr>
            <a:picLocks noChangeAspect="1"/>
          </p:cNvPicPr>
          <p:nvPr/>
        </p:nvPicPr>
        <p:blipFill rotWithShape="1">
          <a:blip r:embed="rId3"/>
          <a:srcRect l="50584" r="6429"/>
          <a:stretch/>
        </p:blipFill>
        <p:spPr>
          <a:xfrm>
            <a:off x="195943" y="3288151"/>
            <a:ext cx="7217229" cy="3341046"/>
          </a:xfrm>
          <a:prstGeom prst="rect">
            <a:avLst/>
          </a:prstGeom>
        </p:spPr>
      </p:pic>
      <p:sp>
        <p:nvSpPr>
          <p:cNvPr id="3" name="Footer Placeholder 2">
            <a:extLst>
              <a:ext uri="{FF2B5EF4-FFF2-40B4-BE49-F238E27FC236}">
                <a16:creationId xmlns:a16="http://schemas.microsoft.com/office/drawing/2014/main" id="{82FB395B-07C9-EF4C-A2DA-58BAFA0633C6}"/>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09908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500"/>
                                        <p:tgtEl>
                                          <p:spTgt spid="8"/>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dissolv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p:bldP spid="7" grpId="0" animBg="1"/>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A56389C-7DD7-2E40-9070-F689435A101B}"/>
              </a:ext>
            </a:extLst>
          </p:cNvPr>
          <p:cNvSpPr/>
          <p:nvPr/>
        </p:nvSpPr>
        <p:spPr>
          <a:xfrm>
            <a:off x="-1" y="353165"/>
            <a:ext cx="4586289" cy="421924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C34DFF37-C58D-4649-BEC9-D5547A6C6A30}"/>
              </a:ext>
            </a:extLst>
          </p:cNvPr>
          <p:cNvSpPr txBox="1"/>
          <p:nvPr/>
        </p:nvSpPr>
        <p:spPr>
          <a:xfrm>
            <a:off x="344378" y="893125"/>
            <a:ext cx="3984735" cy="1200329"/>
          </a:xfrm>
          <a:prstGeom prst="rect">
            <a:avLst/>
          </a:prstGeom>
          <a:noFill/>
        </p:spPr>
        <p:txBody>
          <a:bodyPr wrap="square" rtlCol="0">
            <a:spAutoFit/>
          </a:bodyPr>
          <a:lstStyle/>
          <a:p>
            <a:r>
              <a:rPr lang="en-US" sz="3600" dirty="0">
                <a:solidFill>
                  <a:schemeClr val="bg1"/>
                </a:solidFill>
                <a:latin typeface="UTM Cafeta" panose="02040603050506020204" pitchFamily="18" charset="0"/>
              </a:rPr>
              <a:t>CÁCH SỬ DỤNG MÀU</a:t>
            </a:r>
          </a:p>
          <a:p>
            <a:r>
              <a:rPr lang="en-US" sz="3600" dirty="0">
                <a:solidFill>
                  <a:schemeClr val="bg1"/>
                </a:solidFill>
                <a:latin typeface="UTM Cafeta" panose="02040603050506020204" pitchFamily="18" charset="0"/>
              </a:rPr>
              <a:t>TRONG THIẾT KẾ WEB/APP</a:t>
            </a:r>
          </a:p>
        </p:txBody>
      </p:sp>
      <p:sp>
        <p:nvSpPr>
          <p:cNvPr id="16" name="Oval 15">
            <a:extLst>
              <a:ext uri="{FF2B5EF4-FFF2-40B4-BE49-F238E27FC236}">
                <a16:creationId xmlns:a16="http://schemas.microsoft.com/office/drawing/2014/main" id="{84D92F5B-40E5-F247-B4DF-C37E5F89980E}"/>
              </a:ext>
            </a:extLst>
          </p:cNvPr>
          <p:cNvSpPr/>
          <p:nvPr/>
        </p:nvSpPr>
        <p:spPr>
          <a:xfrm>
            <a:off x="509589" y="3600450"/>
            <a:ext cx="147102" cy="1471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B3B410-44AF-094D-9D97-5081BC85D56C}"/>
              </a:ext>
            </a:extLst>
          </p:cNvPr>
          <p:cNvSpPr txBox="1"/>
          <p:nvPr/>
        </p:nvSpPr>
        <p:spPr>
          <a:xfrm>
            <a:off x="695325" y="2742979"/>
            <a:ext cx="2919413" cy="647829"/>
          </a:xfrm>
          <a:prstGeom prst="rect">
            <a:avLst/>
          </a:prstGeom>
          <a:noFill/>
        </p:spPr>
        <p:txBody>
          <a:bodyPr wrap="square" rtlCol="0">
            <a:spAutoFit/>
          </a:bodyPr>
          <a:lstStyle/>
          <a:p>
            <a:r>
              <a:rPr lang="vi-VN" dirty="0">
                <a:solidFill>
                  <a:schemeClr val="bg1"/>
                </a:solidFill>
              </a:rPr>
              <a:t>Dùng màu theo tone của nhận diện thương hiệu</a:t>
            </a:r>
            <a:endParaRPr lang="en-US" dirty="0">
              <a:solidFill>
                <a:schemeClr val="bg1"/>
              </a:solidFill>
            </a:endParaRPr>
          </a:p>
        </p:txBody>
      </p:sp>
      <p:pic>
        <p:nvPicPr>
          <p:cNvPr id="17" name="Picture 16">
            <a:extLst>
              <a:ext uri="{FF2B5EF4-FFF2-40B4-BE49-F238E27FC236}">
                <a16:creationId xmlns:a16="http://schemas.microsoft.com/office/drawing/2014/main" id="{C61FD369-E465-BA47-AD9C-E80C850EFA1B}"/>
              </a:ext>
            </a:extLst>
          </p:cNvPr>
          <p:cNvPicPr>
            <a:picLocks noChangeAspect="1"/>
          </p:cNvPicPr>
          <p:nvPr/>
        </p:nvPicPr>
        <p:blipFill>
          <a:blip r:embed="rId2"/>
          <a:stretch>
            <a:fillRect/>
          </a:stretch>
        </p:blipFill>
        <p:spPr>
          <a:xfrm>
            <a:off x="4586288" y="353165"/>
            <a:ext cx="1104900" cy="1041400"/>
          </a:xfrm>
          <a:prstGeom prst="rect">
            <a:avLst/>
          </a:prstGeom>
        </p:spPr>
      </p:pic>
      <p:sp>
        <p:nvSpPr>
          <p:cNvPr id="14" name="Oval 13">
            <a:extLst>
              <a:ext uri="{FF2B5EF4-FFF2-40B4-BE49-F238E27FC236}">
                <a16:creationId xmlns:a16="http://schemas.microsoft.com/office/drawing/2014/main" id="{2FE8A5CE-A1AD-874D-9ADA-D2F4EB1F0990}"/>
              </a:ext>
            </a:extLst>
          </p:cNvPr>
          <p:cNvSpPr/>
          <p:nvPr/>
        </p:nvSpPr>
        <p:spPr>
          <a:xfrm>
            <a:off x="509589" y="2838450"/>
            <a:ext cx="147102" cy="14710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11FE5B-3E05-6C48-803F-CF13338DD005}"/>
              </a:ext>
            </a:extLst>
          </p:cNvPr>
          <p:cNvSpPr txBox="1"/>
          <p:nvPr/>
        </p:nvSpPr>
        <p:spPr>
          <a:xfrm>
            <a:off x="695325" y="3504979"/>
            <a:ext cx="2919413" cy="647829"/>
          </a:xfrm>
          <a:prstGeom prst="rect">
            <a:avLst/>
          </a:prstGeom>
          <a:noFill/>
        </p:spPr>
        <p:txBody>
          <a:bodyPr wrap="square" rtlCol="0">
            <a:spAutoFit/>
          </a:bodyPr>
          <a:lstStyle/>
          <a:p>
            <a:r>
              <a:rPr lang="vi-VN" dirty="0">
                <a:solidFill>
                  <a:schemeClr val="bg1"/>
                </a:solidFill>
              </a:rPr>
              <a:t>Dùng màu theo đặc tính của sản phẩm</a:t>
            </a:r>
            <a:endParaRPr lang="en-US" dirty="0">
              <a:solidFill>
                <a:schemeClr val="bg1"/>
              </a:solidFill>
            </a:endParaRPr>
          </a:p>
        </p:txBody>
      </p:sp>
      <p:pic>
        <p:nvPicPr>
          <p:cNvPr id="19" name="Picture 18">
            <a:extLst>
              <a:ext uri="{FF2B5EF4-FFF2-40B4-BE49-F238E27FC236}">
                <a16:creationId xmlns:a16="http://schemas.microsoft.com/office/drawing/2014/main" id="{4C602F93-5D8C-AE42-898B-809DEBA7B904}"/>
              </a:ext>
            </a:extLst>
          </p:cNvPr>
          <p:cNvPicPr>
            <a:picLocks noChangeAspect="1"/>
          </p:cNvPicPr>
          <p:nvPr/>
        </p:nvPicPr>
        <p:blipFill>
          <a:blip r:embed="rId3"/>
          <a:stretch>
            <a:fillRect/>
          </a:stretch>
        </p:blipFill>
        <p:spPr>
          <a:xfrm>
            <a:off x="4586288" y="1826168"/>
            <a:ext cx="7620000" cy="5080000"/>
          </a:xfrm>
          <a:prstGeom prst="rect">
            <a:avLst/>
          </a:prstGeom>
        </p:spPr>
      </p:pic>
      <p:sp>
        <p:nvSpPr>
          <p:cNvPr id="2" name="Footer Placeholder 1">
            <a:extLst>
              <a:ext uri="{FF2B5EF4-FFF2-40B4-BE49-F238E27FC236}">
                <a16:creationId xmlns:a16="http://schemas.microsoft.com/office/drawing/2014/main" id="{898286CF-27CE-E146-81D4-8838AFC7C5E7}"/>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97928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1000" fill="hold"/>
                                        <p:tgtEl>
                                          <p:spTgt spid="11"/>
                                        </p:tgtEl>
                                        <p:attrNameLst>
                                          <p:attrName>ppt_w</p:attrName>
                                        </p:attrNameLst>
                                      </p:cBhvr>
                                      <p:tavLst>
                                        <p:tav tm="0">
                                          <p:val>
                                            <p:strVal val="#ppt_w*0.70"/>
                                          </p:val>
                                        </p:tav>
                                        <p:tav tm="100000">
                                          <p:val>
                                            <p:strVal val="#ppt_w"/>
                                          </p:val>
                                        </p:tav>
                                      </p:tavLst>
                                    </p:anim>
                                    <p:anim calcmode="lin" valueType="num">
                                      <p:cBhvr>
                                        <p:cTn id="23" dur="1000" fill="hold"/>
                                        <p:tgtEl>
                                          <p:spTgt spid="11"/>
                                        </p:tgtEl>
                                        <p:attrNameLst>
                                          <p:attrName>ppt_h</p:attrName>
                                        </p:attrNameLst>
                                      </p:cBhvr>
                                      <p:tavLst>
                                        <p:tav tm="0">
                                          <p:val>
                                            <p:strVal val="#ppt_h"/>
                                          </p:val>
                                        </p:tav>
                                        <p:tav tm="100000">
                                          <p:val>
                                            <p:strVal val="#ppt_h"/>
                                          </p:val>
                                        </p:tav>
                                      </p:tavLst>
                                    </p:anim>
                                    <p:animEffect transition="in" filter="fade">
                                      <p:cBhvr>
                                        <p:cTn id="24" dur="10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dissolv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55" presetClass="entr" presetSubtype="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 calcmode="lin" valueType="num">
                                      <p:cBhvr>
                                        <p:cTn id="34" dur="1000" fill="hold"/>
                                        <p:tgtEl>
                                          <p:spTgt spid="15"/>
                                        </p:tgtEl>
                                        <p:attrNameLst>
                                          <p:attrName>ppt_w</p:attrName>
                                        </p:attrNameLst>
                                      </p:cBhvr>
                                      <p:tavLst>
                                        <p:tav tm="0">
                                          <p:val>
                                            <p:strVal val="#ppt_w*0.70"/>
                                          </p:val>
                                        </p:tav>
                                        <p:tav tm="100000">
                                          <p:val>
                                            <p:strVal val="#ppt_w"/>
                                          </p:val>
                                        </p:tav>
                                      </p:tavLst>
                                    </p:anim>
                                    <p:anim calcmode="lin" valueType="num">
                                      <p:cBhvr>
                                        <p:cTn id="35" dur="1000" fill="hold"/>
                                        <p:tgtEl>
                                          <p:spTgt spid="15"/>
                                        </p:tgtEl>
                                        <p:attrNameLst>
                                          <p:attrName>ppt_h</p:attrName>
                                        </p:attrNameLst>
                                      </p:cBhvr>
                                      <p:tavLst>
                                        <p:tav tm="0">
                                          <p:val>
                                            <p:strVal val="#ppt_h"/>
                                          </p:val>
                                        </p:tav>
                                        <p:tav tm="100000">
                                          <p:val>
                                            <p:strVal val="#ppt_h"/>
                                          </p:val>
                                        </p:tav>
                                      </p:tavLst>
                                    </p:anim>
                                    <p:animEffect transition="in" filter="fade">
                                      <p:cBhvr>
                                        <p:cTn id="36" dur="10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6" grpId="0" animBg="1"/>
      <p:bldP spid="11" grpId="0"/>
      <p:bldP spid="14" grpId="0" animBg="1"/>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1B09D3-B41F-FB44-BE66-44EFDE8B64B5}"/>
              </a:ext>
            </a:extLst>
          </p:cNvPr>
          <p:cNvPicPr>
            <a:picLocks noChangeAspect="1"/>
          </p:cNvPicPr>
          <p:nvPr/>
        </p:nvPicPr>
        <p:blipFill>
          <a:blip r:embed="rId2"/>
          <a:stretch>
            <a:fillRect/>
          </a:stretch>
        </p:blipFill>
        <p:spPr>
          <a:xfrm>
            <a:off x="1773465" y="1632858"/>
            <a:ext cx="8899914" cy="4947556"/>
          </a:xfrm>
          <a:prstGeom prst="rect">
            <a:avLst/>
          </a:prstGeom>
        </p:spPr>
      </p:pic>
      <p:sp>
        <p:nvSpPr>
          <p:cNvPr id="4" name="Rectangle 3">
            <a:extLst>
              <a:ext uri="{FF2B5EF4-FFF2-40B4-BE49-F238E27FC236}">
                <a16:creationId xmlns:a16="http://schemas.microsoft.com/office/drawing/2014/main" id="{B2DD0D79-BEFF-5F47-A0A8-AA863332389C}"/>
              </a:ext>
            </a:extLst>
          </p:cNvPr>
          <p:cNvSpPr/>
          <p:nvPr/>
        </p:nvSpPr>
        <p:spPr>
          <a:xfrm>
            <a:off x="761093" y="559164"/>
            <a:ext cx="10081078" cy="830997"/>
          </a:xfrm>
          <a:prstGeom prst="rect">
            <a:avLst/>
          </a:prstGeom>
        </p:spPr>
        <p:txBody>
          <a:bodyPr wrap="square">
            <a:spAutoFit/>
          </a:bodyPr>
          <a:lstStyle/>
          <a:p>
            <a:r>
              <a:rPr lang="en-US" sz="2400" b="1" dirty="0" err="1"/>
              <a:t>Phối</a:t>
            </a:r>
            <a:r>
              <a:rPr lang="en-US" sz="2400" b="1" dirty="0"/>
              <a:t> </a:t>
            </a:r>
            <a:r>
              <a:rPr lang="en-US" sz="2400" b="1" dirty="0" err="1"/>
              <a:t>màu</a:t>
            </a:r>
            <a:r>
              <a:rPr lang="en-US" sz="2400" b="1" dirty="0"/>
              <a:t> </a:t>
            </a:r>
            <a:r>
              <a:rPr lang="en-US" sz="2400" b="1" dirty="0" err="1"/>
              <a:t>đơn</a:t>
            </a:r>
            <a:r>
              <a:rPr lang="en-US" sz="2400" b="1" dirty="0"/>
              <a:t> </a:t>
            </a:r>
            <a:r>
              <a:rPr lang="en-US" sz="2400" b="1" dirty="0" err="1"/>
              <a:t>sắc</a:t>
            </a:r>
            <a:r>
              <a:rPr lang="en-US" sz="2400" b="1" dirty="0"/>
              <a:t> </a:t>
            </a:r>
            <a:r>
              <a:rPr lang="en-US" sz="2400" dirty="0" err="1"/>
              <a:t>bắt</a:t>
            </a:r>
            <a:r>
              <a:rPr lang="en-US" sz="2400" dirty="0"/>
              <a:t> </a:t>
            </a:r>
            <a:r>
              <a:rPr lang="en-US" sz="2400" dirty="0" err="1"/>
              <a:t>nguồn</a:t>
            </a:r>
            <a:r>
              <a:rPr lang="en-US" sz="2400" dirty="0"/>
              <a:t> </a:t>
            </a:r>
            <a:r>
              <a:rPr lang="en-US" sz="2400" dirty="0" err="1"/>
              <a:t>từ</a:t>
            </a:r>
            <a:r>
              <a:rPr lang="en-US" sz="2400" dirty="0"/>
              <a:t> </a:t>
            </a:r>
            <a:r>
              <a:rPr lang="en-US" sz="2400" dirty="0" err="1"/>
              <a:t>một</a:t>
            </a:r>
            <a:r>
              <a:rPr lang="en-US" sz="2400" dirty="0"/>
              <a:t> </a:t>
            </a:r>
            <a:r>
              <a:rPr lang="en-US" sz="2400" dirty="0" err="1"/>
              <a:t>màu</a:t>
            </a:r>
            <a:r>
              <a:rPr lang="en-US" sz="2400" dirty="0"/>
              <a:t> </a:t>
            </a:r>
            <a:r>
              <a:rPr lang="en-US" sz="2400" dirty="0" err="1"/>
              <a:t>cơ</a:t>
            </a:r>
            <a:r>
              <a:rPr lang="en-US" sz="2400" dirty="0"/>
              <a:t> </a:t>
            </a:r>
            <a:r>
              <a:rPr lang="en-US" sz="2400" dirty="0" err="1"/>
              <a:t>sở</a:t>
            </a:r>
            <a:r>
              <a:rPr lang="en-US" sz="2400" dirty="0"/>
              <a:t> </a:t>
            </a:r>
            <a:r>
              <a:rPr lang="en-US" sz="2400" dirty="0" err="1"/>
              <a:t>duy</a:t>
            </a:r>
            <a:r>
              <a:rPr lang="en-US" sz="2400" dirty="0"/>
              <a:t> </a:t>
            </a:r>
            <a:r>
              <a:rPr lang="en-US" sz="2400" dirty="0" err="1"/>
              <a:t>nhất</a:t>
            </a:r>
            <a:r>
              <a:rPr lang="en-US" sz="2400" dirty="0"/>
              <a:t> </a:t>
            </a:r>
            <a:r>
              <a:rPr lang="en-US" sz="2400" dirty="0" err="1"/>
              <a:t>và</a:t>
            </a:r>
            <a:r>
              <a:rPr lang="en-US" sz="2400" dirty="0"/>
              <a:t> </a:t>
            </a:r>
            <a:r>
              <a:rPr lang="en-US" sz="2400" dirty="0" err="1"/>
              <a:t>được</a:t>
            </a:r>
            <a:r>
              <a:rPr lang="en-US" sz="2400" dirty="0"/>
              <a:t> </a:t>
            </a:r>
            <a:r>
              <a:rPr lang="en-US" sz="2400" dirty="0" err="1"/>
              <a:t>mở</a:t>
            </a:r>
            <a:r>
              <a:rPr lang="en-US" sz="2400" dirty="0"/>
              <a:t> </a:t>
            </a:r>
            <a:r>
              <a:rPr lang="en-US" sz="2400" dirty="0" err="1"/>
              <a:t>rộng</a:t>
            </a:r>
            <a:r>
              <a:rPr lang="en-US" sz="2400" dirty="0"/>
              <a:t> </a:t>
            </a:r>
            <a:r>
              <a:rPr lang="en-US" sz="2400" dirty="0" err="1"/>
              <a:t>bằng</a:t>
            </a:r>
            <a:r>
              <a:rPr lang="en-US" sz="2400" dirty="0"/>
              <a:t> </a:t>
            </a:r>
            <a:r>
              <a:rPr lang="en-US" sz="2400" dirty="0" err="1"/>
              <a:t>các</a:t>
            </a:r>
            <a:r>
              <a:rPr lang="en-US" sz="2400" dirty="0"/>
              <a:t> </a:t>
            </a:r>
            <a:r>
              <a:rPr lang="en-US" sz="2400" dirty="0" err="1"/>
              <a:t>sắc</a:t>
            </a:r>
            <a:r>
              <a:rPr lang="en-US" sz="2400" dirty="0"/>
              <a:t> </a:t>
            </a:r>
            <a:r>
              <a:rPr lang="en-US" sz="2400" dirty="0" err="1"/>
              <a:t>thái</a:t>
            </a:r>
            <a:r>
              <a:rPr lang="en-US" sz="2400" dirty="0"/>
              <a:t>, </a:t>
            </a:r>
            <a:r>
              <a:rPr lang="en-US" sz="2400" dirty="0" err="1"/>
              <a:t>tông</a:t>
            </a:r>
            <a:r>
              <a:rPr lang="en-US" sz="2400" dirty="0"/>
              <a:t> </a:t>
            </a:r>
            <a:r>
              <a:rPr lang="en-US" sz="2400" dirty="0" err="1"/>
              <a:t>màu</a:t>
            </a:r>
            <a:r>
              <a:rPr lang="en-US" sz="2400" dirty="0"/>
              <a:t> </a:t>
            </a:r>
            <a:r>
              <a:rPr lang="en-US" sz="2400" dirty="0" err="1"/>
              <a:t>và</a:t>
            </a:r>
            <a:r>
              <a:rPr lang="en-US" sz="2400" dirty="0"/>
              <a:t> </a:t>
            </a:r>
            <a:r>
              <a:rPr lang="en-US" sz="2400" dirty="0" err="1"/>
              <a:t>sắc</a:t>
            </a:r>
            <a:r>
              <a:rPr lang="en-US" sz="2400" dirty="0"/>
              <a:t> </a:t>
            </a:r>
            <a:r>
              <a:rPr lang="en-US" sz="2400" dirty="0" err="1"/>
              <a:t>thái</a:t>
            </a:r>
            <a:r>
              <a:rPr lang="en-US" sz="2400" dirty="0"/>
              <a:t> </a:t>
            </a:r>
            <a:r>
              <a:rPr lang="en-US" sz="2400" dirty="0" err="1"/>
              <a:t>của</a:t>
            </a:r>
            <a:r>
              <a:rPr lang="en-US" sz="2400" dirty="0"/>
              <a:t> </a:t>
            </a:r>
            <a:r>
              <a:rPr lang="en-US" sz="2400" dirty="0" err="1"/>
              <a:t>nó</a:t>
            </a:r>
            <a:r>
              <a:rPr lang="en-US" sz="2400" dirty="0"/>
              <a:t>. </a:t>
            </a:r>
          </a:p>
        </p:txBody>
      </p:sp>
      <p:sp>
        <p:nvSpPr>
          <p:cNvPr id="2" name="Footer Placeholder 1">
            <a:extLst>
              <a:ext uri="{FF2B5EF4-FFF2-40B4-BE49-F238E27FC236}">
                <a16:creationId xmlns:a16="http://schemas.microsoft.com/office/drawing/2014/main" id="{CD199A23-24E4-6345-BFC9-77EE06E2273D}"/>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2984398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DD0D79-BEFF-5F47-A0A8-AA863332389C}"/>
              </a:ext>
            </a:extLst>
          </p:cNvPr>
          <p:cNvSpPr/>
          <p:nvPr/>
        </p:nvSpPr>
        <p:spPr>
          <a:xfrm>
            <a:off x="761093" y="559164"/>
            <a:ext cx="3745593" cy="1938992"/>
          </a:xfrm>
          <a:prstGeom prst="rect">
            <a:avLst/>
          </a:prstGeom>
        </p:spPr>
        <p:txBody>
          <a:bodyPr wrap="square">
            <a:spAutoFit/>
          </a:bodyPr>
          <a:lstStyle/>
          <a:p>
            <a:r>
              <a:rPr lang="vi-VN" sz="2400" dirty="0"/>
              <a:t>Có thể đạt được các sắc thái bằng cách thêm màu trắng và sắc thái và tông màu bằng cách thêm màu tối hơn, xám hoặc đen.</a:t>
            </a:r>
            <a:endParaRPr lang="en-US" sz="2400" dirty="0"/>
          </a:p>
        </p:txBody>
      </p:sp>
      <p:pic>
        <p:nvPicPr>
          <p:cNvPr id="2" name="Picture 1">
            <a:extLst>
              <a:ext uri="{FF2B5EF4-FFF2-40B4-BE49-F238E27FC236}">
                <a16:creationId xmlns:a16="http://schemas.microsoft.com/office/drawing/2014/main" id="{7D92F985-CF85-E84F-97F9-AEC6A60EAAB7}"/>
              </a:ext>
            </a:extLst>
          </p:cNvPr>
          <p:cNvPicPr>
            <a:picLocks noChangeAspect="1"/>
          </p:cNvPicPr>
          <p:nvPr/>
        </p:nvPicPr>
        <p:blipFill>
          <a:blip r:embed="rId2"/>
          <a:stretch>
            <a:fillRect/>
          </a:stretch>
        </p:blipFill>
        <p:spPr>
          <a:xfrm>
            <a:off x="4829460" y="0"/>
            <a:ext cx="7362540" cy="6858000"/>
          </a:xfrm>
          <a:prstGeom prst="rect">
            <a:avLst/>
          </a:prstGeom>
        </p:spPr>
      </p:pic>
      <p:sp>
        <p:nvSpPr>
          <p:cNvPr id="3" name="Footer Placeholder 2">
            <a:extLst>
              <a:ext uri="{FF2B5EF4-FFF2-40B4-BE49-F238E27FC236}">
                <a16:creationId xmlns:a16="http://schemas.microsoft.com/office/drawing/2014/main" id="{64FDA242-D4A7-DF46-A263-C03FBB7FFB17}"/>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563632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DD0D79-BEFF-5F47-A0A8-AA863332389C}"/>
              </a:ext>
            </a:extLst>
          </p:cNvPr>
          <p:cNvSpPr/>
          <p:nvPr/>
        </p:nvSpPr>
        <p:spPr>
          <a:xfrm>
            <a:off x="761093" y="559164"/>
            <a:ext cx="10081078" cy="830997"/>
          </a:xfrm>
          <a:prstGeom prst="rect">
            <a:avLst/>
          </a:prstGeom>
        </p:spPr>
        <p:txBody>
          <a:bodyPr wrap="square">
            <a:spAutoFit/>
          </a:bodyPr>
          <a:lstStyle/>
          <a:p>
            <a:r>
              <a:rPr lang="vi-VN" sz="2400" b="1" dirty="0"/>
              <a:t>Phối màu bổ túc: </a:t>
            </a:r>
            <a:r>
              <a:rPr lang="vi-VN" sz="2400" dirty="0"/>
              <a:t>là dùng các màu sắc đối diện nhau trên bánh xe màu (ví dụ: màu đỏ và xanh lục). </a:t>
            </a:r>
            <a:endParaRPr lang="en-US" sz="2400" dirty="0"/>
          </a:p>
        </p:txBody>
      </p:sp>
      <p:pic>
        <p:nvPicPr>
          <p:cNvPr id="2" name="Picture 1">
            <a:extLst>
              <a:ext uri="{FF2B5EF4-FFF2-40B4-BE49-F238E27FC236}">
                <a16:creationId xmlns:a16="http://schemas.microsoft.com/office/drawing/2014/main" id="{CAE15636-8810-AF43-BBE9-9B4727A03E53}"/>
              </a:ext>
            </a:extLst>
          </p:cNvPr>
          <p:cNvPicPr>
            <a:picLocks noChangeAspect="1"/>
          </p:cNvPicPr>
          <p:nvPr/>
        </p:nvPicPr>
        <p:blipFill>
          <a:blip r:embed="rId2"/>
          <a:stretch>
            <a:fillRect/>
          </a:stretch>
        </p:blipFill>
        <p:spPr>
          <a:xfrm>
            <a:off x="2225223" y="1258395"/>
            <a:ext cx="7473950" cy="5599605"/>
          </a:xfrm>
          <a:prstGeom prst="rect">
            <a:avLst/>
          </a:prstGeom>
        </p:spPr>
      </p:pic>
      <p:sp>
        <p:nvSpPr>
          <p:cNvPr id="3" name="Footer Placeholder 2">
            <a:extLst>
              <a:ext uri="{FF2B5EF4-FFF2-40B4-BE49-F238E27FC236}">
                <a16:creationId xmlns:a16="http://schemas.microsoft.com/office/drawing/2014/main" id="{7C3DC8D2-E990-1348-99F7-F1D8C2005F73}"/>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2107567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DD0D79-BEFF-5F47-A0A8-AA863332389C}"/>
              </a:ext>
            </a:extLst>
          </p:cNvPr>
          <p:cNvSpPr/>
          <p:nvPr/>
        </p:nvSpPr>
        <p:spPr>
          <a:xfrm>
            <a:off x="761093" y="559164"/>
            <a:ext cx="10130064" cy="830997"/>
          </a:xfrm>
          <a:prstGeom prst="rect">
            <a:avLst/>
          </a:prstGeom>
        </p:spPr>
        <p:txBody>
          <a:bodyPr wrap="square">
            <a:spAutoFit/>
          </a:bodyPr>
          <a:lstStyle/>
          <a:p>
            <a:r>
              <a:rPr lang="vi-VN" sz="2400" b="1" dirty="0"/>
              <a:t>Phối màu bổ túc: </a:t>
            </a:r>
            <a:r>
              <a:rPr lang="vi-VN" sz="2400" dirty="0"/>
              <a:t>Nguyên tắc này được hình thành với 2 cặp màu bổ túc trực tiếp.</a:t>
            </a:r>
            <a:endParaRPr lang="en-US" sz="2400" dirty="0"/>
          </a:p>
        </p:txBody>
      </p:sp>
      <p:pic>
        <p:nvPicPr>
          <p:cNvPr id="2" name="Picture 1">
            <a:extLst>
              <a:ext uri="{FF2B5EF4-FFF2-40B4-BE49-F238E27FC236}">
                <a16:creationId xmlns:a16="http://schemas.microsoft.com/office/drawing/2014/main" id="{7EF3AA7A-F9BC-8046-92A9-4F07AB8C785D}"/>
              </a:ext>
            </a:extLst>
          </p:cNvPr>
          <p:cNvPicPr>
            <a:picLocks noChangeAspect="1"/>
          </p:cNvPicPr>
          <p:nvPr/>
        </p:nvPicPr>
        <p:blipFill>
          <a:blip r:embed="rId2"/>
          <a:stretch>
            <a:fillRect/>
          </a:stretch>
        </p:blipFill>
        <p:spPr>
          <a:xfrm>
            <a:off x="1763485" y="1634720"/>
            <a:ext cx="8539843" cy="4653596"/>
          </a:xfrm>
          <a:prstGeom prst="rect">
            <a:avLst/>
          </a:prstGeom>
        </p:spPr>
      </p:pic>
      <p:sp>
        <p:nvSpPr>
          <p:cNvPr id="3" name="Footer Placeholder 2">
            <a:extLst>
              <a:ext uri="{FF2B5EF4-FFF2-40B4-BE49-F238E27FC236}">
                <a16:creationId xmlns:a16="http://schemas.microsoft.com/office/drawing/2014/main" id="{88FB7809-8DB2-0B4B-810B-A5CC15578E58}"/>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02521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DD0D79-BEFF-5F47-A0A8-AA863332389C}"/>
              </a:ext>
            </a:extLst>
          </p:cNvPr>
          <p:cNvSpPr/>
          <p:nvPr/>
        </p:nvSpPr>
        <p:spPr>
          <a:xfrm>
            <a:off x="761093" y="559164"/>
            <a:ext cx="3059793" cy="1938992"/>
          </a:xfrm>
          <a:prstGeom prst="rect">
            <a:avLst/>
          </a:prstGeom>
        </p:spPr>
        <p:txBody>
          <a:bodyPr wrap="square">
            <a:spAutoFit/>
          </a:bodyPr>
          <a:lstStyle/>
          <a:p>
            <a:r>
              <a:rPr lang="vi-VN" sz="2400" dirty="0"/>
              <a:t>Nó mang đến sự hiện đại, mới mẻ, phù hợp với nhiều xu hướng thiết kế web hiện nay</a:t>
            </a:r>
            <a:endParaRPr lang="en-US" sz="2400" dirty="0"/>
          </a:p>
        </p:txBody>
      </p:sp>
      <p:pic>
        <p:nvPicPr>
          <p:cNvPr id="3" name="Picture 2">
            <a:extLst>
              <a:ext uri="{FF2B5EF4-FFF2-40B4-BE49-F238E27FC236}">
                <a16:creationId xmlns:a16="http://schemas.microsoft.com/office/drawing/2014/main" id="{64342559-1A32-C247-9648-08232E29B666}"/>
              </a:ext>
            </a:extLst>
          </p:cNvPr>
          <p:cNvPicPr>
            <a:picLocks noChangeAspect="1"/>
          </p:cNvPicPr>
          <p:nvPr/>
        </p:nvPicPr>
        <p:blipFill>
          <a:blip r:embed="rId2"/>
          <a:stretch>
            <a:fillRect/>
          </a:stretch>
        </p:blipFill>
        <p:spPr>
          <a:xfrm>
            <a:off x="6384471" y="0"/>
            <a:ext cx="5502729" cy="6746379"/>
          </a:xfrm>
          <a:prstGeom prst="rect">
            <a:avLst/>
          </a:prstGeom>
        </p:spPr>
      </p:pic>
      <p:sp>
        <p:nvSpPr>
          <p:cNvPr id="5" name="Rectangle 4">
            <a:extLst>
              <a:ext uri="{FF2B5EF4-FFF2-40B4-BE49-F238E27FC236}">
                <a16:creationId xmlns:a16="http://schemas.microsoft.com/office/drawing/2014/main" id="{12902231-F21D-A843-8D9A-8AEC1FC355C5}"/>
              </a:ext>
            </a:extLst>
          </p:cNvPr>
          <p:cNvSpPr/>
          <p:nvPr/>
        </p:nvSpPr>
        <p:spPr>
          <a:xfrm>
            <a:off x="761093" y="3971835"/>
            <a:ext cx="3565978" cy="1569660"/>
          </a:xfrm>
          <a:prstGeom prst="rect">
            <a:avLst/>
          </a:prstGeom>
        </p:spPr>
        <p:txBody>
          <a:bodyPr wrap="square">
            <a:spAutoFit/>
          </a:bodyPr>
          <a:lstStyle/>
          <a:p>
            <a:r>
              <a:rPr lang="vi-VN" sz="2400" dirty="0"/>
              <a:t>Mẹo nhỏ khi chọn cách phối màu này là cân bằng tốt giữa 2 gam màu nóng và lạnh.</a:t>
            </a:r>
            <a:endParaRPr lang="en-US" sz="2400" dirty="0"/>
          </a:p>
        </p:txBody>
      </p:sp>
      <p:sp>
        <p:nvSpPr>
          <p:cNvPr id="2" name="Footer Placeholder 1">
            <a:extLst>
              <a:ext uri="{FF2B5EF4-FFF2-40B4-BE49-F238E27FC236}">
                <a16:creationId xmlns:a16="http://schemas.microsoft.com/office/drawing/2014/main" id="{F6B035CF-435A-B946-B41A-A6466887C6A8}"/>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208916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dissolv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DD0D79-BEFF-5F47-A0A8-AA863332389C}"/>
              </a:ext>
            </a:extLst>
          </p:cNvPr>
          <p:cNvSpPr/>
          <p:nvPr/>
        </p:nvSpPr>
        <p:spPr>
          <a:xfrm>
            <a:off x="287566" y="1244964"/>
            <a:ext cx="2406648" cy="1938992"/>
          </a:xfrm>
          <a:prstGeom prst="rect">
            <a:avLst/>
          </a:prstGeom>
        </p:spPr>
        <p:txBody>
          <a:bodyPr wrap="square">
            <a:spAutoFit/>
          </a:bodyPr>
          <a:lstStyle/>
          <a:p>
            <a:r>
              <a:rPr lang="vi-VN" sz="2400" dirty="0"/>
              <a:t>Độ tương phản cao của màu bổ sung tạo ra một cái nhìn sống động.</a:t>
            </a:r>
            <a:endParaRPr lang="en-US" sz="2400" dirty="0"/>
          </a:p>
        </p:txBody>
      </p:sp>
      <p:pic>
        <p:nvPicPr>
          <p:cNvPr id="3" name="Picture 2">
            <a:extLst>
              <a:ext uri="{FF2B5EF4-FFF2-40B4-BE49-F238E27FC236}">
                <a16:creationId xmlns:a16="http://schemas.microsoft.com/office/drawing/2014/main" id="{3190E322-B72B-F24E-BC2E-CC79ABD9A030}"/>
              </a:ext>
            </a:extLst>
          </p:cNvPr>
          <p:cNvPicPr>
            <a:picLocks noChangeAspect="1"/>
          </p:cNvPicPr>
          <p:nvPr/>
        </p:nvPicPr>
        <p:blipFill>
          <a:blip r:embed="rId2"/>
          <a:stretch>
            <a:fillRect/>
          </a:stretch>
        </p:blipFill>
        <p:spPr>
          <a:xfrm>
            <a:off x="2994382" y="261258"/>
            <a:ext cx="9197618" cy="6316436"/>
          </a:xfrm>
          <a:prstGeom prst="rect">
            <a:avLst/>
          </a:prstGeom>
        </p:spPr>
      </p:pic>
      <p:sp>
        <p:nvSpPr>
          <p:cNvPr id="2" name="Footer Placeholder 1">
            <a:extLst>
              <a:ext uri="{FF2B5EF4-FFF2-40B4-BE49-F238E27FC236}">
                <a16:creationId xmlns:a16="http://schemas.microsoft.com/office/drawing/2014/main" id="{1AE10FDC-9197-3942-ADE7-CA8B36090028}"/>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42767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DD0D79-BEFF-5F47-A0A8-AA863332389C}"/>
              </a:ext>
            </a:extLst>
          </p:cNvPr>
          <p:cNvSpPr/>
          <p:nvPr/>
        </p:nvSpPr>
        <p:spPr>
          <a:xfrm>
            <a:off x="761093" y="559164"/>
            <a:ext cx="4039507" cy="1569660"/>
          </a:xfrm>
          <a:prstGeom prst="rect">
            <a:avLst/>
          </a:prstGeom>
        </p:spPr>
        <p:txBody>
          <a:bodyPr wrap="square">
            <a:spAutoFit/>
          </a:bodyPr>
          <a:lstStyle/>
          <a:p>
            <a:r>
              <a:rPr lang="vi-VN" sz="2400" b="1" dirty="0"/>
              <a:t>Phối màu tam giác: </a:t>
            </a:r>
            <a:r>
              <a:rPr lang="vi-VN" sz="2400" dirty="0"/>
              <a:t>là sử dụng các màu được đặt cách đều nhau xung quanh bánh xe màu</a:t>
            </a:r>
            <a:endParaRPr lang="en-US" sz="2400" dirty="0"/>
          </a:p>
        </p:txBody>
      </p:sp>
      <p:pic>
        <p:nvPicPr>
          <p:cNvPr id="3" name="Picture 2">
            <a:extLst>
              <a:ext uri="{FF2B5EF4-FFF2-40B4-BE49-F238E27FC236}">
                <a16:creationId xmlns:a16="http://schemas.microsoft.com/office/drawing/2014/main" id="{6214FBEF-4D91-BA4E-8487-F4809208F007}"/>
              </a:ext>
            </a:extLst>
          </p:cNvPr>
          <p:cNvPicPr>
            <a:picLocks noChangeAspect="1"/>
          </p:cNvPicPr>
          <p:nvPr/>
        </p:nvPicPr>
        <p:blipFill>
          <a:blip r:embed="rId2"/>
          <a:stretch>
            <a:fillRect/>
          </a:stretch>
        </p:blipFill>
        <p:spPr>
          <a:xfrm>
            <a:off x="5241472" y="391887"/>
            <a:ext cx="6302828" cy="6302828"/>
          </a:xfrm>
          <a:prstGeom prst="rect">
            <a:avLst/>
          </a:prstGeom>
        </p:spPr>
      </p:pic>
      <p:sp>
        <p:nvSpPr>
          <p:cNvPr id="2" name="Footer Placeholder 1">
            <a:extLst>
              <a:ext uri="{FF2B5EF4-FFF2-40B4-BE49-F238E27FC236}">
                <a16:creationId xmlns:a16="http://schemas.microsoft.com/office/drawing/2014/main" id="{55968101-6F4D-254E-90F9-2A84F06E36A5}"/>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159999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DD0D79-BEFF-5F47-A0A8-AA863332389C}"/>
              </a:ext>
            </a:extLst>
          </p:cNvPr>
          <p:cNvSpPr/>
          <p:nvPr/>
        </p:nvSpPr>
        <p:spPr>
          <a:xfrm>
            <a:off x="761093" y="559164"/>
            <a:ext cx="3419021" cy="3785652"/>
          </a:xfrm>
          <a:prstGeom prst="rect">
            <a:avLst/>
          </a:prstGeom>
        </p:spPr>
        <p:txBody>
          <a:bodyPr wrap="square">
            <a:spAutoFit/>
          </a:bodyPr>
          <a:lstStyle/>
          <a:p>
            <a:r>
              <a:rPr lang="vi-VN" sz="2400" dirty="0"/>
              <a:t>Dù nguyên tắc này khó tạo được điểm nhấn thực sự trên trang website. </a:t>
            </a:r>
          </a:p>
          <a:p>
            <a:r>
              <a:rPr lang="vi-VN" sz="2400" dirty="0"/>
              <a:t>Nhưng chính sự hài hòa, cân bằng ấy lại giúp cho các website được tiếp nhận và phản hồi tốt từ phía khách hàng.</a:t>
            </a:r>
            <a:endParaRPr lang="en-US" sz="2400" dirty="0"/>
          </a:p>
        </p:txBody>
      </p:sp>
      <p:pic>
        <p:nvPicPr>
          <p:cNvPr id="2" name="Picture 1">
            <a:extLst>
              <a:ext uri="{FF2B5EF4-FFF2-40B4-BE49-F238E27FC236}">
                <a16:creationId xmlns:a16="http://schemas.microsoft.com/office/drawing/2014/main" id="{9D9961FD-8C47-A149-B1CE-97C0F9449245}"/>
              </a:ext>
            </a:extLst>
          </p:cNvPr>
          <p:cNvPicPr>
            <a:picLocks noChangeAspect="1"/>
          </p:cNvPicPr>
          <p:nvPr/>
        </p:nvPicPr>
        <p:blipFill>
          <a:blip r:embed="rId2"/>
          <a:stretch>
            <a:fillRect/>
          </a:stretch>
        </p:blipFill>
        <p:spPr>
          <a:xfrm>
            <a:off x="5552621" y="0"/>
            <a:ext cx="6639379" cy="6882072"/>
          </a:xfrm>
          <a:prstGeom prst="rect">
            <a:avLst/>
          </a:prstGeom>
        </p:spPr>
      </p:pic>
      <p:sp>
        <p:nvSpPr>
          <p:cNvPr id="3" name="Footer Placeholder 2">
            <a:extLst>
              <a:ext uri="{FF2B5EF4-FFF2-40B4-BE49-F238E27FC236}">
                <a16:creationId xmlns:a16="http://schemas.microsoft.com/office/drawing/2014/main" id="{A99E080E-2D32-4246-8AF5-12922846E3CE}"/>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5803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99E080E-2D32-4246-8AF5-12922846E3CE}"/>
              </a:ext>
            </a:extLst>
          </p:cNvPr>
          <p:cNvSpPr>
            <a:spLocks noGrp="1"/>
          </p:cNvSpPr>
          <p:nvPr>
            <p:ph type="ftr" sz="quarter" idx="11"/>
          </p:nvPr>
        </p:nvSpPr>
        <p:spPr/>
        <p:txBody>
          <a:bodyPr/>
          <a:lstStyle/>
          <a:p>
            <a:r>
              <a:rPr lang="en-US"/>
              <a:t>___yenpt18787@gmail.com___</a:t>
            </a:r>
          </a:p>
        </p:txBody>
      </p:sp>
      <p:pic>
        <p:nvPicPr>
          <p:cNvPr id="6" name="Picture 5">
            <a:extLst>
              <a:ext uri="{FF2B5EF4-FFF2-40B4-BE49-F238E27FC236}">
                <a16:creationId xmlns:a16="http://schemas.microsoft.com/office/drawing/2014/main" id="{AFD9D431-480D-9045-8E37-AA88C70121A5}"/>
              </a:ext>
            </a:extLst>
          </p:cNvPr>
          <p:cNvPicPr>
            <a:picLocks noChangeAspect="1"/>
          </p:cNvPicPr>
          <p:nvPr/>
        </p:nvPicPr>
        <p:blipFill>
          <a:blip r:embed="rId2"/>
          <a:stretch>
            <a:fillRect/>
          </a:stretch>
        </p:blipFill>
        <p:spPr>
          <a:xfrm>
            <a:off x="1504526" y="0"/>
            <a:ext cx="9182947" cy="6887210"/>
          </a:xfrm>
          <a:prstGeom prst="rect">
            <a:avLst/>
          </a:prstGeom>
        </p:spPr>
      </p:pic>
    </p:spTree>
    <p:extLst>
      <p:ext uri="{BB962C8B-B14F-4D97-AF65-F5344CB8AC3E}">
        <p14:creationId xmlns:p14="http://schemas.microsoft.com/office/powerpoint/2010/main" val="8344246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DD0D79-BEFF-5F47-A0A8-AA863332389C}"/>
              </a:ext>
            </a:extLst>
          </p:cNvPr>
          <p:cNvSpPr/>
          <p:nvPr/>
        </p:nvSpPr>
        <p:spPr>
          <a:xfrm>
            <a:off x="761093" y="559164"/>
            <a:ext cx="10130064" cy="830997"/>
          </a:xfrm>
          <a:prstGeom prst="rect">
            <a:avLst/>
          </a:prstGeom>
        </p:spPr>
        <p:txBody>
          <a:bodyPr wrap="square">
            <a:spAutoFit/>
          </a:bodyPr>
          <a:lstStyle/>
          <a:p>
            <a:r>
              <a:rPr lang="vi-VN" sz="2400" b="1" dirty="0"/>
              <a:t>Phối màu tương đồng: </a:t>
            </a:r>
            <a:r>
              <a:rPr lang="vi-VN" sz="2400" dirty="0"/>
              <a:t>các nhóm có ba màu nằm cạnh nhau trên bánh xe màu, dùng 1 màu làm chủ đạo.</a:t>
            </a:r>
            <a:endParaRPr lang="en-US" sz="2400" dirty="0"/>
          </a:p>
        </p:txBody>
      </p:sp>
      <p:sp>
        <p:nvSpPr>
          <p:cNvPr id="2" name="Footer Placeholder 1">
            <a:extLst>
              <a:ext uri="{FF2B5EF4-FFF2-40B4-BE49-F238E27FC236}">
                <a16:creationId xmlns:a16="http://schemas.microsoft.com/office/drawing/2014/main" id="{FC5146BD-21F2-D248-AD89-C5EB05262904}"/>
              </a:ext>
            </a:extLst>
          </p:cNvPr>
          <p:cNvSpPr>
            <a:spLocks noGrp="1"/>
          </p:cNvSpPr>
          <p:nvPr>
            <p:ph type="ftr" sz="quarter" idx="11"/>
          </p:nvPr>
        </p:nvSpPr>
        <p:spPr/>
        <p:txBody>
          <a:bodyPr/>
          <a:lstStyle/>
          <a:p>
            <a:r>
              <a:rPr lang="en-US"/>
              <a:t>___yenpt18787@gmail.com___</a:t>
            </a:r>
          </a:p>
        </p:txBody>
      </p:sp>
      <p:pic>
        <p:nvPicPr>
          <p:cNvPr id="6" name="Picture 5">
            <a:extLst>
              <a:ext uri="{FF2B5EF4-FFF2-40B4-BE49-F238E27FC236}">
                <a16:creationId xmlns:a16="http://schemas.microsoft.com/office/drawing/2014/main" id="{7E94572F-9CFA-2B46-AD1E-BA0424F86253}"/>
              </a:ext>
            </a:extLst>
          </p:cNvPr>
          <p:cNvPicPr>
            <a:picLocks noChangeAspect="1"/>
          </p:cNvPicPr>
          <p:nvPr/>
        </p:nvPicPr>
        <p:blipFill>
          <a:blip r:embed="rId2"/>
          <a:stretch>
            <a:fillRect/>
          </a:stretch>
        </p:blipFill>
        <p:spPr>
          <a:xfrm>
            <a:off x="1220470" y="974662"/>
            <a:ext cx="9751060" cy="6328503"/>
          </a:xfrm>
          <a:prstGeom prst="rect">
            <a:avLst/>
          </a:prstGeom>
        </p:spPr>
      </p:pic>
    </p:spTree>
    <p:extLst>
      <p:ext uri="{BB962C8B-B14F-4D97-AF65-F5344CB8AC3E}">
        <p14:creationId xmlns:p14="http://schemas.microsoft.com/office/powerpoint/2010/main" val="123134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2AE3E1-066C-154D-98E5-CA82AEB959FA}"/>
              </a:ext>
            </a:extLst>
          </p:cNvPr>
          <p:cNvSpPr/>
          <p:nvPr/>
        </p:nvSpPr>
        <p:spPr>
          <a:xfrm>
            <a:off x="1149568" y="1101110"/>
            <a:ext cx="3429000" cy="14648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B3B410-44AF-094D-9D97-5081BC85D56C}"/>
              </a:ext>
            </a:extLst>
          </p:cNvPr>
          <p:cNvSpPr txBox="1"/>
          <p:nvPr/>
        </p:nvSpPr>
        <p:spPr>
          <a:xfrm>
            <a:off x="1404362" y="1469141"/>
            <a:ext cx="2919413" cy="647829"/>
          </a:xfrm>
          <a:prstGeom prst="rect">
            <a:avLst/>
          </a:prstGeom>
          <a:noFill/>
        </p:spPr>
        <p:txBody>
          <a:bodyPr wrap="square" rtlCol="0">
            <a:spAutoFit/>
          </a:bodyPr>
          <a:lstStyle/>
          <a:p>
            <a:r>
              <a:rPr lang="vi-VN" dirty="0">
                <a:solidFill>
                  <a:schemeClr val="tx1">
                    <a:lumMod val="95000"/>
                    <a:lumOff val="5000"/>
                  </a:schemeClr>
                </a:solidFill>
              </a:rPr>
              <a:t>Dùng màu theo tone của nhận diện thương hiệu</a:t>
            </a:r>
            <a:endParaRPr lang="en-US" dirty="0">
              <a:solidFill>
                <a:schemeClr val="tx1">
                  <a:lumMod val="95000"/>
                  <a:lumOff val="5000"/>
                </a:schemeClr>
              </a:solidFill>
            </a:endParaRPr>
          </a:p>
        </p:txBody>
      </p:sp>
      <p:sp>
        <p:nvSpPr>
          <p:cNvPr id="3" name="Rectangle 2">
            <a:extLst>
              <a:ext uri="{FF2B5EF4-FFF2-40B4-BE49-F238E27FC236}">
                <a16:creationId xmlns:a16="http://schemas.microsoft.com/office/drawing/2014/main" id="{1E193ABB-9E0E-BB4B-8A67-ADAADF871013}"/>
              </a:ext>
            </a:extLst>
          </p:cNvPr>
          <p:cNvSpPr/>
          <p:nvPr/>
        </p:nvSpPr>
        <p:spPr>
          <a:xfrm>
            <a:off x="1110800" y="3100189"/>
            <a:ext cx="3506537" cy="369332"/>
          </a:xfrm>
          <a:prstGeom prst="rect">
            <a:avLst/>
          </a:prstGeom>
        </p:spPr>
        <p:txBody>
          <a:bodyPr wrap="none">
            <a:spAutoFit/>
          </a:bodyPr>
          <a:lstStyle/>
          <a:p>
            <a:r>
              <a:rPr lang="en-US" dirty="0"/>
              <a:t>http://</a:t>
            </a:r>
            <a:r>
              <a:rPr lang="en-US" dirty="0" err="1"/>
              <a:t>www.coca-cola.com</a:t>
            </a:r>
            <a:r>
              <a:rPr lang="en-US" dirty="0"/>
              <a:t>/global/</a:t>
            </a:r>
          </a:p>
        </p:txBody>
      </p:sp>
      <p:sp>
        <p:nvSpPr>
          <p:cNvPr id="5" name="Rectangle 4">
            <a:extLst>
              <a:ext uri="{FF2B5EF4-FFF2-40B4-BE49-F238E27FC236}">
                <a16:creationId xmlns:a16="http://schemas.microsoft.com/office/drawing/2014/main" id="{F6D900A3-97AC-2644-8A48-108BB46E38E6}"/>
              </a:ext>
            </a:extLst>
          </p:cNvPr>
          <p:cNvSpPr/>
          <p:nvPr/>
        </p:nvSpPr>
        <p:spPr>
          <a:xfrm>
            <a:off x="1110800" y="3549133"/>
            <a:ext cx="3506537" cy="369332"/>
          </a:xfrm>
          <a:prstGeom prst="rect">
            <a:avLst/>
          </a:prstGeom>
        </p:spPr>
        <p:txBody>
          <a:bodyPr wrap="none">
            <a:spAutoFit/>
          </a:bodyPr>
          <a:lstStyle/>
          <a:p>
            <a:r>
              <a:rPr lang="en-US" dirty="0"/>
              <a:t>https://</a:t>
            </a:r>
            <a:r>
              <a:rPr lang="en-US" dirty="0" err="1"/>
              <a:t>www.vietnamairlines.com</a:t>
            </a:r>
            <a:r>
              <a:rPr lang="en-US" dirty="0"/>
              <a:t>/</a:t>
            </a:r>
          </a:p>
        </p:txBody>
      </p:sp>
      <p:sp>
        <p:nvSpPr>
          <p:cNvPr id="6" name="Rectangle 5">
            <a:extLst>
              <a:ext uri="{FF2B5EF4-FFF2-40B4-BE49-F238E27FC236}">
                <a16:creationId xmlns:a16="http://schemas.microsoft.com/office/drawing/2014/main" id="{A9B9D903-B6B6-654C-B30C-FDF54ABB6594}"/>
              </a:ext>
            </a:extLst>
          </p:cNvPr>
          <p:cNvSpPr/>
          <p:nvPr/>
        </p:nvSpPr>
        <p:spPr>
          <a:xfrm>
            <a:off x="7228230" y="1101110"/>
            <a:ext cx="3429000" cy="14648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ABFF034-E6E5-FD4C-9170-30EA5A3C27A3}"/>
              </a:ext>
            </a:extLst>
          </p:cNvPr>
          <p:cNvSpPr txBox="1"/>
          <p:nvPr/>
        </p:nvSpPr>
        <p:spPr>
          <a:xfrm>
            <a:off x="7483024" y="1469141"/>
            <a:ext cx="2919413" cy="647829"/>
          </a:xfrm>
          <a:prstGeom prst="rect">
            <a:avLst/>
          </a:prstGeom>
          <a:noFill/>
        </p:spPr>
        <p:txBody>
          <a:bodyPr wrap="square" rtlCol="0">
            <a:spAutoFit/>
          </a:bodyPr>
          <a:lstStyle/>
          <a:p>
            <a:r>
              <a:rPr lang="vi-VN" dirty="0">
                <a:solidFill>
                  <a:schemeClr val="tx1">
                    <a:lumMod val="95000"/>
                    <a:lumOff val="5000"/>
                  </a:schemeClr>
                </a:solidFill>
              </a:rPr>
              <a:t>Dùng màu theo đặc tính sản phẩm</a:t>
            </a:r>
            <a:endParaRPr lang="en-US" dirty="0">
              <a:solidFill>
                <a:schemeClr val="tx1">
                  <a:lumMod val="95000"/>
                  <a:lumOff val="5000"/>
                </a:schemeClr>
              </a:solidFill>
            </a:endParaRPr>
          </a:p>
        </p:txBody>
      </p:sp>
      <p:sp>
        <p:nvSpPr>
          <p:cNvPr id="8" name="Rectangle 7">
            <a:extLst>
              <a:ext uri="{FF2B5EF4-FFF2-40B4-BE49-F238E27FC236}">
                <a16:creationId xmlns:a16="http://schemas.microsoft.com/office/drawing/2014/main" id="{9EDDCF90-F2DD-C14A-B416-1F272C6E5CFC}"/>
              </a:ext>
            </a:extLst>
          </p:cNvPr>
          <p:cNvSpPr/>
          <p:nvPr/>
        </p:nvSpPr>
        <p:spPr>
          <a:xfrm>
            <a:off x="7320395" y="3100189"/>
            <a:ext cx="3244671" cy="369332"/>
          </a:xfrm>
          <a:prstGeom prst="rect">
            <a:avLst/>
          </a:prstGeom>
        </p:spPr>
        <p:txBody>
          <a:bodyPr wrap="none">
            <a:spAutoFit/>
          </a:bodyPr>
          <a:lstStyle/>
          <a:p>
            <a:r>
              <a:rPr lang="en-US" dirty="0"/>
              <a:t>https://</a:t>
            </a:r>
            <a:r>
              <a:rPr lang="en-US" dirty="0" err="1"/>
              <a:t>www.foxinthesnow.com</a:t>
            </a:r>
            <a:r>
              <a:rPr lang="en-US" dirty="0"/>
              <a:t>/</a:t>
            </a:r>
          </a:p>
        </p:txBody>
      </p:sp>
      <p:sp>
        <p:nvSpPr>
          <p:cNvPr id="9" name="Rectangle 8">
            <a:extLst>
              <a:ext uri="{FF2B5EF4-FFF2-40B4-BE49-F238E27FC236}">
                <a16:creationId xmlns:a16="http://schemas.microsoft.com/office/drawing/2014/main" id="{1D7BAC89-EE54-F744-AC35-C8C475C145D1}"/>
              </a:ext>
            </a:extLst>
          </p:cNvPr>
          <p:cNvSpPr/>
          <p:nvPr/>
        </p:nvSpPr>
        <p:spPr>
          <a:xfrm>
            <a:off x="7100527" y="3549133"/>
            <a:ext cx="3684407" cy="369332"/>
          </a:xfrm>
          <a:prstGeom prst="rect">
            <a:avLst/>
          </a:prstGeom>
        </p:spPr>
        <p:txBody>
          <a:bodyPr wrap="none">
            <a:spAutoFit/>
          </a:bodyPr>
          <a:lstStyle/>
          <a:p>
            <a:r>
              <a:rPr lang="en-US" dirty="0"/>
              <a:t>https://</a:t>
            </a:r>
            <a:r>
              <a:rPr lang="en-US" dirty="0" err="1"/>
              <a:t>kids.nationalgeographic.com</a:t>
            </a:r>
            <a:r>
              <a:rPr lang="en-US" dirty="0"/>
              <a:t>/</a:t>
            </a:r>
          </a:p>
        </p:txBody>
      </p:sp>
      <p:cxnSp>
        <p:nvCxnSpPr>
          <p:cNvPr id="10" name="Straight Connector 9">
            <a:extLst>
              <a:ext uri="{FF2B5EF4-FFF2-40B4-BE49-F238E27FC236}">
                <a16:creationId xmlns:a16="http://schemas.microsoft.com/office/drawing/2014/main" id="{1898642F-8C36-1840-9032-68FCD09A8EFA}"/>
              </a:ext>
            </a:extLst>
          </p:cNvPr>
          <p:cNvCxnSpPr/>
          <p:nvPr/>
        </p:nvCxnSpPr>
        <p:spPr>
          <a:xfrm>
            <a:off x="987972" y="4277710"/>
            <a:ext cx="3752193"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B3AFFF4-56CA-6644-913A-30BFB6E84C56}"/>
              </a:ext>
            </a:extLst>
          </p:cNvPr>
          <p:cNvSpPr/>
          <p:nvPr/>
        </p:nvSpPr>
        <p:spPr>
          <a:xfrm>
            <a:off x="1445699" y="4452290"/>
            <a:ext cx="2836739" cy="369332"/>
          </a:xfrm>
          <a:prstGeom prst="rect">
            <a:avLst/>
          </a:prstGeom>
        </p:spPr>
        <p:txBody>
          <a:bodyPr wrap="none">
            <a:spAutoFit/>
          </a:bodyPr>
          <a:lstStyle/>
          <a:p>
            <a:r>
              <a:rPr lang="en-US" dirty="0" err="1"/>
              <a:t>Màu</a:t>
            </a:r>
            <a:r>
              <a:rPr lang="en-US" dirty="0"/>
              <a:t> </a:t>
            </a:r>
            <a:r>
              <a:rPr lang="en-US" dirty="0" err="1"/>
              <a:t>sắc</a:t>
            </a:r>
            <a:r>
              <a:rPr lang="en-US" dirty="0"/>
              <a:t> website: </a:t>
            </a:r>
            <a:r>
              <a:rPr lang="en-US" dirty="0" err="1"/>
              <a:t>giống</a:t>
            </a:r>
            <a:r>
              <a:rPr lang="en-US" dirty="0"/>
              <a:t> logo</a:t>
            </a:r>
          </a:p>
        </p:txBody>
      </p:sp>
      <p:cxnSp>
        <p:nvCxnSpPr>
          <p:cNvPr id="13" name="Straight Connector 12">
            <a:extLst>
              <a:ext uri="{FF2B5EF4-FFF2-40B4-BE49-F238E27FC236}">
                <a16:creationId xmlns:a16="http://schemas.microsoft.com/office/drawing/2014/main" id="{31AE36B2-276E-0049-A3F1-344780A00C9B}"/>
              </a:ext>
            </a:extLst>
          </p:cNvPr>
          <p:cNvCxnSpPr/>
          <p:nvPr/>
        </p:nvCxnSpPr>
        <p:spPr>
          <a:xfrm>
            <a:off x="7066634" y="4277710"/>
            <a:ext cx="3752193"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542897E-284D-D34C-BE16-2DB20E6DF8DD}"/>
              </a:ext>
            </a:extLst>
          </p:cNvPr>
          <p:cNvSpPr/>
          <p:nvPr/>
        </p:nvSpPr>
        <p:spPr>
          <a:xfrm>
            <a:off x="6932100" y="4452290"/>
            <a:ext cx="3969356" cy="646331"/>
          </a:xfrm>
          <a:prstGeom prst="rect">
            <a:avLst/>
          </a:prstGeom>
        </p:spPr>
        <p:txBody>
          <a:bodyPr wrap="none">
            <a:spAutoFit/>
          </a:bodyPr>
          <a:lstStyle/>
          <a:p>
            <a:pPr algn="ctr"/>
            <a:r>
              <a:rPr lang="en-US" dirty="0" err="1"/>
              <a:t>Màu</a:t>
            </a:r>
            <a:r>
              <a:rPr lang="en-US" dirty="0"/>
              <a:t> </a:t>
            </a:r>
            <a:r>
              <a:rPr lang="en-US" dirty="0" err="1"/>
              <a:t>sắc</a:t>
            </a:r>
            <a:r>
              <a:rPr lang="en-US" dirty="0"/>
              <a:t> website </a:t>
            </a:r>
            <a:r>
              <a:rPr lang="en-US" dirty="0" err="1"/>
              <a:t>tiệm</a:t>
            </a:r>
            <a:r>
              <a:rPr lang="en-US" dirty="0"/>
              <a:t> </a:t>
            </a:r>
            <a:r>
              <a:rPr lang="en-US" dirty="0" err="1"/>
              <a:t>bánh,cafe</a:t>
            </a:r>
            <a:r>
              <a:rPr lang="en-US" dirty="0"/>
              <a:t>:</a:t>
            </a:r>
          </a:p>
          <a:p>
            <a:pPr algn="ctr"/>
            <a:r>
              <a:rPr lang="en-US" dirty="0" err="1"/>
              <a:t>màu</a:t>
            </a:r>
            <a:r>
              <a:rPr lang="en-US" dirty="0"/>
              <a:t> </a:t>
            </a:r>
            <a:r>
              <a:rPr lang="en-US" dirty="0" err="1"/>
              <a:t>chủ</a:t>
            </a:r>
            <a:r>
              <a:rPr lang="en-US" dirty="0"/>
              <a:t> </a:t>
            </a:r>
            <a:r>
              <a:rPr lang="en-US" dirty="0" err="1"/>
              <a:t>đạo</a:t>
            </a:r>
            <a:r>
              <a:rPr lang="en-US" dirty="0"/>
              <a:t>: </a:t>
            </a:r>
            <a:r>
              <a:rPr lang="en-US" dirty="0" err="1"/>
              <a:t>nâu</a:t>
            </a:r>
            <a:r>
              <a:rPr lang="en-US" dirty="0"/>
              <a:t>, </a:t>
            </a:r>
            <a:r>
              <a:rPr lang="en-US" dirty="0" err="1"/>
              <a:t>gần</a:t>
            </a:r>
            <a:r>
              <a:rPr lang="en-US" dirty="0"/>
              <a:t> </a:t>
            </a:r>
            <a:r>
              <a:rPr lang="en-US" dirty="0" err="1"/>
              <a:t>gũi</a:t>
            </a:r>
            <a:r>
              <a:rPr lang="en-US" dirty="0"/>
              <a:t> </a:t>
            </a:r>
            <a:r>
              <a:rPr lang="en-US" dirty="0" err="1"/>
              <a:t>với</a:t>
            </a:r>
            <a:r>
              <a:rPr lang="en-US" dirty="0"/>
              <a:t> </a:t>
            </a:r>
            <a:r>
              <a:rPr lang="en-US" dirty="0" err="1"/>
              <a:t>sản</a:t>
            </a:r>
            <a:r>
              <a:rPr lang="en-US" dirty="0"/>
              <a:t> </a:t>
            </a:r>
            <a:r>
              <a:rPr lang="en-US" dirty="0" err="1"/>
              <a:t>phẩm</a:t>
            </a:r>
            <a:endParaRPr lang="en-US" dirty="0"/>
          </a:p>
        </p:txBody>
      </p:sp>
      <p:sp>
        <p:nvSpPr>
          <p:cNvPr id="16" name="Rectangle 15">
            <a:extLst>
              <a:ext uri="{FF2B5EF4-FFF2-40B4-BE49-F238E27FC236}">
                <a16:creationId xmlns:a16="http://schemas.microsoft.com/office/drawing/2014/main" id="{3E87E838-C35C-2F4A-AF8E-365FDA8E720F}"/>
              </a:ext>
            </a:extLst>
          </p:cNvPr>
          <p:cNvSpPr/>
          <p:nvPr/>
        </p:nvSpPr>
        <p:spPr>
          <a:xfrm>
            <a:off x="7237327" y="5524345"/>
            <a:ext cx="3410806" cy="646331"/>
          </a:xfrm>
          <a:prstGeom prst="rect">
            <a:avLst/>
          </a:prstGeom>
        </p:spPr>
        <p:txBody>
          <a:bodyPr wrap="none">
            <a:spAutoFit/>
          </a:bodyPr>
          <a:lstStyle/>
          <a:p>
            <a:pPr algn="ctr"/>
            <a:r>
              <a:rPr lang="en-US" dirty="0" err="1"/>
              <a:t>Màu</a:t>
            </a:r>
            <a:r>
              <a:rPr lang="en-US" dirty="0"/>
              <a:t> </a:t>
            </a:r>
            <a:r>
              <a:rPr lang="en-US" dirty="0" err="1"/>
              <a:t>sắc</a:t>
            </a:r>
            <a:r>
              <a:rPr lang="en-US" dirty="0"/>
              <a:t> website </a:t>
            </a:r>
            <a:r>
              <a:rPr lang="en-US" dirty="0" err="1"/>
              <a:t>dành</a:t>
            </a:r>
            <a:r>
              <a:rPr lang="en-US" dirty="0"/>
              <a:t> </a:t>
            </a:r>
            <a:r>
              <a:rPr lang="en-US" dirty="0" err="1"/>
              <a:t>cho</a:t>
            </a:r>
            <a:r>
              <a:rPr lang="en-US" dirty="0"/>
              <a:t> </a:t>
            </a:r>
            <a:r>
              <a:rPr lang="en-US" dirty="0" err="1"/>
              <a:t>trẻ</a:t>
            </a:r>
            <a:r>
              <a:rPr lang="en-US" dirty="0"/>
              <a:t> </a:t>
            </a:r>
            <a:r>
              <a:rPr lang="en-US" dirty="0" err="1"/>
              <a:t>em</a:t>
            </a:r>
            <a:r>
              <a:rPr lang="en-US" dirty="0"/>
              <a:t>:</a:t>
            </a:r>
          </a:p>
          <a:p>
            <a:pPr algn="ctr"/>
            <a:r>
              <a:rPr lang="en-US" dirty="0" err="1"/>
              <a:t>sặc</a:t>
            </a:r>
            <a:r>
              <a:rPr lang="en-US" dirty="0"/>
              <a:t> </a:t>
            </a:r>
            <a:r>
              <a:rPr lang="en-US" dirty="0" err="1"/>
              <a:t>sỡ</a:t>
            </a:r>
            <a:r>
              <a:rPr lang="en-US" dirty="0"/>
              <a:t>, </a:t>
            </a:r>
            <a:r>
              <a:rPr lang="en-US" dirty="0" err="1"/>
              <a:t>bắt</a:t>
            </a:r>
            <a:r>
              <a:rPr lang="en-US" dirty="0"/>
              <a:t> </a:t>
            </a:r>
            <a:r>
              <a:rPr lang="en-US" dirty="0" err="1"/>
              <a:t>mắt</a:t>
            </a:r>
            <a:endParaRPr lang="en-US" dirty="0"/>
          </a:p>
        </p:txBody>
      </p:sp>
      <p:sp>
        <p:nvSpPr>
          <p:cNvPr id="4" name="Footer Placeholder 3">
            <a:extLst>
              <a:ext uri="{FF2B5EF4-FFF2-40B4-BE49-F238E27FC236}">
                <a16:creationId xmlns:a16="http://schemas.microsoft.com/office/drawing/2014/main" id="{D73C90C9-41BB-1349-AF3E-D714D355A056}"/>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97513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299D85-CACF-F64A-AFFC-51236AA479B1}"/>
              </a:ext>
            </a:extLst>
          </p:cNvPr>
          <p:cNvSpPr/>
          <p:nvPr/>
        </p:nvSpPr>
        <p:spPr>
          <a:xfrm>
            <a:off x="947854" y="646771"/>
            <a:ext cx="5062653" cy="6211229"/>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F6BC4F8-0479-7E4F-8BF3-61BC0B14A8EE}"/>
              </a:ext>
            </a:extLst>
          </p:cNvPr>
          <p:cNvPicPr>
            <a:picLocks noChangeAspect="1"/>
          </p:cNvPicPr>
          <p:nvPr/>
        </p:nvPicPr>
        <p:blipFill rotWithShape="1">
          <a:blip r:embed="rId2"/>
          <a:srcRect t="44715" b="35122"/>
          <a:stretch/>
        </p:blipFill>
        <p:spPr>
          <a:xfrm>
            <a:off x="-1252494" y="2095185"/>
            <a:ext cx="7318758" cy="4538283"/>
          </a:xfrm>
          <a:prstGeom prst="rect">
            <a:avLst/>
          </a:prstGeom>
        </p:spPr>
      </p:pic>
      <p:sp>
        <p:nvSpPr>
          <p:cNvPr id="8" name="Rectangle 7">
            <a:extLst>
              <a:ext uri="{FF2B5EF4-FFF2-40B4-BE49-F238E27FC236}">
                <a16:creationId xmlns:a16="http://schemas.microsoft.com/office/drawing/2014/main" id="{E535D8AA-30D0-1941-97C0-E6824AC69D58}"/>
              </a:ext>
            </a:extLst>
          </p:cNvPr>
          <p:cNvSpPr/>
          <p:nvPr/>
        </p:nvSpPr>
        <p:spPr>
          <a:xfrm>
            <a:off x="6411951" y="1556576"/>
            <a:ext cx="4348975" cy="1077218"/>
          </a:xfrm>
          <a:prstGeom prst="rect">
            <a:avLst/>
          </a:prstGeom>
        </p:spPr>
        <p:txBody>
          <a:bodyPr wrap="square">
            <a:spAutoFit/>
          </a:bodyPr>
          <a:lstStyle/>
          <a:p>
            <a:r>
              <a:rPr lang="en-US" sz="3200" dirty="0">
                <a:latin typeface="UTM Cafeta" panose="02040603050506020204" pitchFamily="18" charset="0"/>
              </a:rPr>
              <a:t>ỨNG DỤNG MÀU </a:t>
            </a:r>
          </a:p>
          <a:p>
            <a:r>
              <a:rPr lang="en-US" sz="3200" dirty="0">
                <a:latin typeface="UTM Cafeta" panose="02040603050506020204" pitchFamily="18" charset="0"/>
              </a:rPr>
              <a:t>TRONG THIẾT KẾ WEBSITE/APP</a:t>
            </a:r>
          </a:p>
        </p:txBody>
      </p:sp>
      <p:sp>
        <p:nvSpPr>
          <p:cNvPr id="9" name="TextBox 8">
            <a:extLst>
              <a:ext uri="{FF2B5EF4-FFF2-40B4-BE49-F238E27FC236}">
                <a16:creationId xmlns:a16="http://schemas.microsoft.com/office/drawing/2014/main" id="{EDBCB01F-C8B3-8341-8BB5-E3B1E6FE1AEF}"/>
              </a:ext>
            </a:extLst>
          </p:cNvPr>
          <p:cNvSpPr txBox="1"/>
          <p:nvPr/>
        </p:nvSpPr>
        <p:spPr>
          <a:xfrm>
            <a:off x="6411951" y="2966224"/>
            <a:ext cx="4137102" cy="646331"/>
          </a:xfrm>
          <a:prstGeom prst="rect">
            <a:avLst/>
          </a:prstGeom>
          <a:solidFill>
            <a:schemeClr val="accent4"/>
          </a:solidFill>
        </p:spPr>
        <p:txBody>
          <a:bodyPr wrap="square" rtlCol="0">
            <a:spAutoFit/>
          </a:bodyPr>
          <a:lstStyle/>
          <a:p>
            <a:r>
              <a:rPr lang="en-US" b="1" dirty="0" err="1"/>
              <a:t>Lựa</a:t>
            </a:r>
            <a:r>
              <a:rPr lang="en-US" b="1" dirty="0"/>
              <a:t> </a:t>
            </a:r>
            <a:r>
              <a:rPr lang="en-US" b="1" dirty="0" err="1"/>
              <a:t>chọn</a:t>
            </a:r>
            <a:r>
              <a:rPr lang="en-US" b="1" dirty="0"/>
              <a:t> </a:t>
            </a:r>
            <a:r>
              <a:rPr lang="en-US" b="1" dirty="0" err="1"/>
              <a:t>màu</a:t>
            </a:r>
            <a:r>
              <a:rPr lang="en-US" b="1" dirty="0"/>
              <a:t> </a:t>
            </a:r>
            <a:r>
              <a:rPr lang="en-US" b="1" dirty="0" err="1"/>
              <a:t>sắc</a:t>
            </a:r>
            <a:r>
              <a:rPr lang="en-US" b="1" dirty="0"/>
              <a:t> </a:t>
            </a:r>
            <a:r>
              <a:rPr lang="en-US" b="1" dirty="0" err="1"/>
              <a:t>dựa</a:t>
            </a:r>
            <a:r>
              <a:rPr lang="en-US" b="1" dirty="0"/>
              <a:t> </a:t>
            </a:r>
            <a:r>
              <a:rPr lang="en-US" b="1" dirty="0" err="1"/>
              <a:t>trên</a:t>
            </a:r>
            <a:r>
              <a:rPr lang="en-US" b="1" dirty="0"/>
              <a:t> </a:t>
            </a:r>
            <a:r>
              <a:rPr lang="en-US" b="1" dirty="0" err="1"/>
              <a:t>góc</a:t>
            </a:r>
            <a:r>
              <a:rPr lang="en-US" b="1" dirty="0"/>
              <a:t> </a:t>
            </a:r>
            <a:r>
              <a:rPr lang="en-US" b="1" dirty="0" err="1"/>
              <a:t>nhìn</a:t>
            </a:r>
            <a:r>
              <a:rPr lang="en-US" b="1" dirty="0"/>
              <a:t> “</a:t>
            </a:r>
            <a:r>
              <a:rPr lang="en-US" b="1" dirty="0" err="1"/>
              <a:t>Bussiness</a:t>
            </a:r>
            <a:r>
              <a:rPr lang="en-US" b="1" dirty="0"/>
              <a:t>” - </a:t>
            </a:r>
            <a:r>
              <a:rPr lang="en-US" b="1" dirty="0" err="1"/>
              <a:t>không</a:t>
            </a:r>
            <a:r>
              <a:rPr lang="en-US" b="1" dirty="0"/>
              <a:t> </a:t>
            </a:r>
            <a:r>
              <a:rPr lang="en-US" b="1" dirty="0" err="1"/>
              <a:t>phải</a:t>
            </a:r>
            <a:r>
              <a:rPr lang="en-US" b="1" dirty="0"/>
              <a:t> “Personally like”</a:t>
            </a:r>
          </a:p>
        </p:txBody>
      </p:sp>
      <p:sp>
        <p:nvSpPr>
          <p:cNvPr id="10" name="TextBox 9">
            <a:extLst>
              <a:ext uri="{FF2B5EF4-FFF2-40B4-BE49-F238E27FC236}">
                <a16:creationId xmlns:a16="http://schemas.microsoft.com/office/drawing/2014/main" id="{E851AE3C-3278-7B47-B07D-6930AC21C970}"/>
              </a:ext>
            </a:extLst>
          </p:cNvPr>
          <p:cNvSpPr txBox="1"/>
          <p:nvPr/>
        </p:nvSpPr>
        <p:spPr>
          <a:xfrm>
            <a:off x="6411951" y="4081346"/>
            <a:ext cx="4605454" cy="923330"/>
          </a:xfrm>
          <a:prstGeom prst="rect">
            <a:avLst/>
          </a:prstGeom>
          <a:noFill/>
        </p:spPr>
        <p:txBody>
          <a:bodyPr wrap="square" rtlCol="0">
            <a:spAutoFit/>
          </a:bodyPr>
          <a:lstStyle/>
          <a:p>
            <a:r>
              <a:rPr lang="vi-VN" dirty="0"/>
              <a:t>Khi đã chọn được màu sắc chủ đạo, hãy </a:t>
            </a:r>
            <a:r>
              <a:rPr lang="vi-VN" b="1" dirty="0"/>
              <a:t>tạo điểm nhấn bằng màu sắc</a:t>
            </a:r>
            <a:r>
              <a:rPr lang="vi-VN" dirty="0"/>
              <a:t> ở một số thành phần của website như:</a:t>
            </a:r>
            <a:endParaRPr lang="en-US" dirty="0"/>
          </a:p>
        </p:txBody>
      </p:sp>
      <p:sp>
        <p:nvSpPr>
          <p:cNvPr id="11" name="Rectangle 10">
            <a:extLst>
              <a:ext uri="{FF2B5EF4-FFF2-40B4-BE49-F238E27FC236}">
                <a16:creationId xmlns:a16="http://schemas.microsoft.com/office/drawing/2014/main" id="{D64E3C79-9914-C44E-B132-F3514C1370EB}"/>
              </a:ext>
            </a:extLst>
          </p:cNvPr>
          <p:cNvSpPr/>
          <p:nvPr/>
        </p:nvSpPr>
        <p:spPr>
          <a:xfrm>
            <a:off x="6411951" y="5251899"/>
            <a:ext cx="6096000" cy="1077218"/>
          </a:xfrm>
          <a:prstGeom prst="rect">
            <a:avLst/>
          </a:prstGeom>
        </p:spPr>
        <p:txBody>
          <a:bodyPr>
            <a:spAutoFit/>
          </a:bodyPr>
          <a:lstStyle/>
          <a:p>
            <a:r>
              <a:rPr lang="en-US" sz="1600" i="1" dirty="0"/>
              <a:t>Navigation Menus</a:t>
            </a:r>
          </a:p>
          <a:p>
            <a:r>
              <a:rPr lang="en-US" sz="1600" i="1" dirty="0"/>
              <a:t>Buttons</a:t>
            </a:r>
          </a:p>
          <a:p>
            <a:r>
              <a:rPr lang="en-US" sz="1600" i="1" dirty="0"/>
              <a:t>Horizontal </a:t>
            </a:r>
            <a:r>
              <a:rPr lang="en-US" sz="1600" i="1" dirty="0" err="1"/>
              <a:t>LinesHeadings</a:t>
            </a:r>
            <a:endParaRPr lang="en-US" sz="1600" i="1" dirty="0"/>
          </a:p>
          <a:p>
            <a:r>
              <a:rPr lang="en-US" sz="1600" i="1" dirty="0"/>
              <a:t>Hyperlinks</a:t>
            </a:r>
          </a:p>
        </p:txBody>
      </p:sp>
      <p:sp>
        <p:nvSpPr>
          <p:cNvPr id="3" name="Footer Placeholder 2">
            <a:extLst>
              <a:ext uri="{FF2B5EF4-FFF2-40B4-BE49-F238E27FC236}">
                <a16:creationId xmlns:a16="http://schemas.microsoft.com/office/drawing/2014/main" id="{0BAF80E3-810E-C84F-9686-7AF135BD2C67}"/>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33101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1" presetClass="entr" presetSubtype="0" fill="hold" nodeType="clickEffect">
                                  <p:stCondLst>
                                    <p:cond delay="0"/>
                                  </p:stCondLst>
                                  <p:iterate type="lt">
                                    <p:tmPct val="10000"/>
                                  </p:iterate>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p:cTn id="21" dur="500" fill="hold"/>
                                        <p:tgtEl>
                                          <p:spTgt spid="1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1">
                                            <p:txEl>
                                              <p:pRg st="0" end="0"/>
                                            </p:txEl>
                                          </p:spTgt>
                                        </p:tgtEl>
                                        <p:attrNameLst>
                                          <p:attrName>ppt_y</p:attrName>
                                        </p:attrNameLst>
                                      </p:cBhvr>
                                      <p:tavLst>
                                        <p:tav tm="0">
                                          <p:val>
                                            <p:strVal val="#ppt_y"/>
                                          </p:val>
                                        </p:tav>
                                        <p:tav tm="100000">
                                          <p:val>
                                            <p:strVal val="#ppt_y"/>
                                          </p:val>
                                        </p:tav>
                                      </p:tavLst>
                                    </p:anim>
                                    <p:anim calcmode="lin" valueType="num">
                                      <p:cBhvr>
                                        <p:cTn id="23" dur="500" fill="hold"/>
                                        <p:tgtEl>
                                          <p:spTgt spid="1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1">
                                            <p:txEl>
                                              <p:pRg st="0" end="0"/>
                                            </p:txEl>
                                          </p:spTgt>
                                        </p:tgtEl>
                                      </p:cBhvr>
                                    </p:animEffect>
                                  </p:childTnLst>
                                </p:cTn>
                              </p:par>
                              <p:par>
                                <p:cTn id="26" presetID="41" presetClass="entr" presetSubtype="0" fill="hold" nodeType="withEffect">
                                  <p:stCondLst>
                                    <p:cond delay="0"/>
                                  </p:stCondLst>
                                  <p:iterate type="lt">
                                    <p:tmPct val="10000"/>
                                  </p:iterate>
                                  <p:childTnLst>
                                    <p:set>
                                      <p:cBhvr>
                                        <p:cTn id="27" dur="1" fill="hold">
                                          <p:stCondLst>
                                            <p:cond delay="0"/>
                                          </p:stCondLst>
                                        </p:cTn>
                                        <p:tgtEl>
                                          <p:spTgt spid="11">
                                            <p:txEl>
                                              <p:pRg st="1" end="1"/>
                                            </p:txEl>
                                          </p:spTgt>
                                        </p:tgtEl>
                                        <p:attrNameLst>
                                          <p:attrName>style.visibility</p:attrName>
                                        </p:attrNameLst>
                                      </p:cBhvr>
                                      <p:to>
                                        <p:strVal val="visible"/>
                                      </p:to>
                                    </p:set>
                                    <p:anim calcmode="lin" valueType="num">
                                      <p:cBhvr>
                                        <p:cTn id="28" dur="500" fill="hold"/>
                                        <p:tgtEl>
                                          <p:spTgt spid="11">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1">
                                            <p:txEl>
                                              <p:pRg st="1" end="1"/>
                                            </p:txEl>
                                          </p:spTgt>
                                        </p:tgtEl>
                                        <p:attrNameLst>
                                          <p:attrName>ppt_y</p:attrName>
                                        </p:attrNameLst>
                                      </p:cBhvr>
                                      <p:tavLst>
                                        <p:tav tm="0">
                                          <p:val>
                                            <p:strVal val="#ppt_y"/>
                                          </p:val>
                                        </p:tav>
                                        <p:tav tm="100000">
                                          <p:val>
                                            <p:strVal val="#ppt_y"/>
                                          </p:val>
                                        </p:tav>
                                      </p:tavLst>
                                    </p:anim>
                                    <p:anim calcmode="lin" valueType="num">
                                      <p:cBhvr>
                                        <p:cTn id="30" dur="500" fill="hold"/>
                                        <p:tgtEl>
                                          <p:spTgt spid="11">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1">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1">
                                            <p:txEl>
                                              <p:pRg st="1" end="1"/>
                                            </p:txEl>
                                          </p:spTgt>
                                        </p:tgtEl>
                                      </p:cBhvr>
                                    </p:animEffect>
                                  </p:childTnLst>
                                </p:cTn>
                              </p:par>
                              <p:par>
                                <p:cTn id="33" presetID="41" presetClass="entr" presetSubtype="0" fill="hold" nodeType="withEffect">
                                  <p:stCondLst>
                                    <p:cond delay="0"/>
                                  </p:stCondLst>
                                  <p:iterate type="lt">
                                    <p:tmPct val="10000"/>
                                  </p:iterate>
                                  <p:childTnLst>
                                    <p:set>
                                      <p:cBhvr>
                                        <p:cTn id="34" dur="1" fill="hold">
                                          <p:stCondLst>
                                            <p:cond delay="0"/>
                                          </p:stCondLst>
                                        </p:cTn>
                                        <p:tgtEl>
                                          <p:spTgt spid="11">
                                            <p:txEl>
                                              <p:pRg st="2" end="2"/>
                                            </p:txEl>
                                          </p:spTgt>
                                        </p:tgtEl>
                                        <p:attrNameLst>
                                          <p:attrName>style.visibility</p:attrName>
                                        </p:attrNameLst>
                                      </p:cBhvr>
                                      <p:to>
                                        <p:strVal val="visible"/>
                                      </p:to>
                                    </p:set>
                                    <p:anim calcmode="lin" valueType="num">
                                      <p:cBhvr>
                                        <p:cTn id="35" dur="500" fill="hold"/>
                                        <p:tgtEl>
                                          <p:spTgt spid="11">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6" dur="500" fill="hold"/>
                                        <p:tgtEl>
                                          <p:spTgt spid="11">
                                            <p:txEl>
                                              <p:pRg st="2" end="2"/>
                                            </p:txEl>
                                          </p:spTgt>
                                        </p:tgtEl>
                                        <p:attrNameLst>
                                          <p:attrName>ppt_y</p:attrName>
                                        </p:attrNameLst>
                                      </p:cBhvr>
                                      <p:tavLst>
                                        <p:tav tm="0">
                                          <p:val>
                                            <p:strVal val="#ppt_y"/>
                                          </p:val>
                                        </p:tav>
                                        <p:tav tm="100000">
                                          <p:val>
                                            <p:strVal val="#ppt_y"/>
                                          </p:val>
                                        </p:tav>
                                      </p:tavLst>
                                    </p:anim>
                                    <p:anim calcmode="lin" valueType="num">
                                      <p:cBhvr>
                                        <p:cTn id="37" dur="500" fill="hold"/>
                                        <p:tgtEl>
                                          <p:spTgt spid="11">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8" dur="500" fill="hold"/>
                                        <p:tgtEl>
                                          <p:spTgt spid="11">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9" dur="500" tmFilter="0,0; .5, 1; 1, 1"/>
                                        <p:tgtEl>
                                          <p:spTgt spid="11">
                                            <p:txEl>
                                              <p:pRg st="2" end="2"/>
                                            </p:txEl>
                                          </p:spTgt>
                                        </p:tgtEl>
                                      </p:cBhvr>
                                    </p:animEffect>
                                  </p:childTnLst>
                                </p:cTn>
                              </p:par>
                              <p:par>
                                <p:cTn id="40" presetID="41" presetClass="entr" presetSubtype="0" fill="hold" nodeType="withEffect">
                                  <p:stCondLst>
                                    <p:cond delay="0"/>
                                  </p:stCondLst>
                                  <p:iterate type="lt">
                                    <p:tmPct val="10000"/>
                                  </p:iterate>
                                  <p:childTnLst>
                                    <p:set>
                                      <p:cBhvr>
                                        <p:cTn id="41" dur="1" fill="hold">
                                          <p:stCondLst>
                                            <p:cond delay="0"/>
                                          </p:stCondLst>
                                        </p:cTn>
                                        <p:tgtEl>
                                          <p:spTgt spid="11">
                                            <p:txEl>
                                              <p:pRg st="3" end="3"/>
                                            </p:txEl>
                                          </p:spTgt>
                                        </p:tgtEl>
                                        <p:attrNameLst>
                                          <p:attrName>style.visibility</p:attrName>
                                        </p:attrNameLst>
                                      </p:cBhvr>
                                      <p:to>
                                        <p:strVal val="visible"/>
                                      </p:to>
                                    </p:set>
                                    <p:anim calcmode="lin" valueType="num">
                                      <p:cBhvr>
                                        <p:cTn id="42" dur="500" fill="hold"/>
                                        <p:tgtEl>
                                          <p:spTgt spid="11">
                                            <p:txEl>
                                              <p:pRg st="3" end="3"/>
                                            </p:txEl>
                                          </p:spTgt>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1">
                                            <p:txEl>
                                              <p:pRg st="3" end="3"/>
                                            </p:txEl>
                                          </p:spTgt>
                                        </p:tgtEl>
                                        <p:attrNameLst>
                                          <p:attrName>ppt_y</p:attrName>
                                        </p:attrNameLst>
                                      </p:cBhvr>
                                      <p:tavLst>
                                        <p:tav tm="0">
                                          <p:val>
                                            <p:strVal val="#ppt_y"/>
                                          </p:val>
                                        </p:tav>
                                        <p:tav tm="100000">
                                          <p:val>
                                            <p:strVal val="#ppt_y"/>
                                          </p:val>
                                        </p:tav>
                                      </p:tavLst>
                                    </p:anim>
                                    <p:anim calcmode="lin" valueType="num">
                                      <p:cBhvr>
                                        <p:cTn id="44" dur="500" fill="hold"/>
                                        <p:tgtEl>
                                          <p:spTgt spid="11">
                                            <p:txEl>
                                              <p:pRg st="3" end="3"/>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1">
                                            <p:txEl>
                                              <p:pRg st="3" end="3"/>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6BA724-C0CE-C34B-B7F9-01D395F84B28}"/>
              </a:ext>
            </a:extLst>
          </p:cNvPr>
          <p:cNvPicPr>
            <a:picLocks noChangeAspect="1"/>
          </p:cNvPicPr>
          <p:nvPr/>
        </p:nvPicPr>
        <p:blipFill>
          <a:blip r:embed="rId2"/>
          <a:stretch>
            <a:fillRect/>
          </a:stretch>
        </p:blipFill>
        <p:spPr>
          <a:xfrm>
            <a:off x="1524000" y="0"/>
            <a:ext cx="9144000" cy="6858000"/>
          </a:xfrm>
          <a:prstGeom prst="rect">
            <a:avLst/>
          </a:prstGeom>
        </p:spPr>
      </p:pic>
      <p:sp>
        <p:nvSpPr>
          <p:cNvPr id="2" name="Footer Placeholder 1">
            <a:extLst>
              <a:ext uri="{FF2B5EF4-FFF2-40B4-BE49-F238E27FC236}">
                <a16:creationId xmlns:a16="http://schemas.microsoft.com/office/drawing/2014/main" id="{75B52CD7-9315-3C40-8E5D-743BD4B9EF34}"/>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7126858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52CD7-9315-3C40-8E5D-743BD4B9EF34}"/>
              </a:ext>
            </a:extLst>
          </p:cNvPr>
          <p:cNvSpPr>
            <a:spLocks noGrp="1"/>
          </p:cNvSpPr>
          <p:nvPr>
            <p:ph type="ftr" sz="quarter" idx="11"/>
          </p:nvPr>
        </p:nvSpPr>
        <p:spPr/>
        <p:txBody>
          <a:bodyPr/>
          <a:lstStyle/>
          <a:p>
            <a:r>
              <a:rPr lang="en-US"/>
              <a:t>___yenpt18787@gmail.com___</a:t>
            </a:r>
          </a:p>
        </p:txBody>
      </p:sp>
      <p:pic>
        <p:nvPicPr>
          <p:cNvPr id="5" name="Picture 4">
            <a:extLst>
              <a:ext uri="{FF2B5EF4-FFF2-40B4-BE49-F238E27FC236}">
                <a16:creationId xmlns:a16="http://schemas.microsoft.com/office/drawing/2014/main" id="{2A8F05D0-3491-EC40-8AC7-776864A97728}"/>
              </a:ext>
            </a:extLst>
          </p:cNvPr>
          <p:cNvPicPr>
            <a:picLocks noChangeAspect="1"/>
          </p:cNvPicPr>
          <p:nvPr/>
        </p:nvPicPr>
        <p:blipFill>
          <a:blip r:embed="rId2"/>
          <a:stretch>
            <a:fillRect/>
          </a:stretch>
        </p:blipFill>
        <p:spPr>
          <a:xfrm>
            <a:off x="926653" y="0"/>
            <a:ext cx="10338693" cy="6858000"/>
          </a:xfrm>
          <a:prstGeom prst="rect">
            <a:avLst/>
          </a:prstGeom>
        </p:spPr>
      </p:pic>
    </p:spTree>
    <p:extLst>
      <p:ext uri="{BB962C8B-B14F-4D97-AF65-F5344CB8AC3E}">
        <p14:creationId xmlns:p14="http://schemas.microsoft.com/office/powerpoint/2010/main" val="1277375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E74104B-FD0D-5D46-8BBC-EC73204307CB}"/>
              </a:ext>
            </a:extLst>
          </p:cNvPr>
          <p:cNvPicPr>
            <a:picLocks noChangeAspect="1"/>
          </p:cNvPicPr>
          <p:nvPr/>
        </p:nvPicPr>
        <p:blipFill>
          <a:blip r:embed="rId2"/>
          <a:stretch>
            <a:fillRect/>
          </a:stretch>
        </p:blipFill>
        <p:spPr>
          <a:xfrm>
            <a:off x="1524000" y="0"/>
            <a:ext cx="9144000" cy="6858000"/>
          </a:xfrm>
          <a:prstGeom prst="rect">
            <a:avLst/>
          </a:prstGeom>
        </p:spPr>
      </p:pic>
      <p:sp>
        <p:nvSpPr>
          <p:cNvPr id="2" name="Footer Placeholder 1">
            <a:extLst>
              <a:ext uri="{FF2B5EF4-FFF2-40B4-BE49-F238E27FC236}">
                <a16:creationId xmlns:a16="http://schemas.microsoft.com/office/drawing/2014/main" id="{DC35F982-1079-F042-9BC4-6E978BEE2FBE}"/>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8574364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35F982-1079-F042-9BC4-6E978BEE2FBE}"/>
              </a:ext>
            </a:extLst>
          </p:cNvPr>
          <p:cNvSpPr>
            <a:spLocks noGrp="1"/>
          </p:cNvSpPr>
          <p:nvPr>
            <p:ph type="ftr" sz="quarter" idx="11"/>
          </p:nvPr>
        </p:nvSpPr>
        <p:spPr/>
        <p:txBody>
          <a:bodyPr/>
          <a:lstStyle/>
          <a:p>
            <a:r>
              <a:rPr lang="en-US"/>
              <a:t>___yenpt18787@gmail.com___</a:t>
            </a:r>
          </a:p>
        </p:txBody>
      </p:sp>
      <p:pic>
        <p:nvPicPr>
          <p:cNvPr id="4" name="Picture 3">
            <a:extLst>
              <a:ext uri="{FF2B5EF4-FFF2-40B4-BE49-F238E27FC236}">
                <a16:creationId xmlns:a16="http://schemas.microsoft.com/office/drawing/2014/main" id="{0C585EE9-6EB0-F342-943D-5ACE2E58385F}"/>
              </a:ext>
            </a:extLst>
          </p:cNvPr>
          <p:cNvPicPr>
            <a:picLocks noChangeAspect="1"/>
          </p:cNvPicPr>
          <p:nvPr/>
        </p:nvPicPr>
        <p:blipFill>
          <a:blip r:embed="rId2"/>
          <a:stretch>
            <a:fillRect/>
          </a:stretch>
        </p:blipFill>
        <p:spPr>
          <a:xfrm>
            <a:off x="1508760" y="0"/>
            <a:ext cx="9174480" cy="6880860"/>
          </a:xfrm>
          <a:prstGeom prst="rect">
            <a:avLst/>
          </a:prstGeom>
        </p:spPr>
      </p:pic>
    </p:spTree>
    <p:extLst>
      <p:ext uri="{BB962C8B-B14F-4D97-AF65-F5344CB8AC3E}">
        <p14:creationId xmlns:p14="http://schemas.microsoft.com/office/powerpoint/2010/main" val="207450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DBCB01F-C8B3-8341-8BB5-E3B1E6FE1AEF}"/>
              </a:ext>
            </a:extLst>
          </p:cNvPr>
          <p:cNvSpPr txBox="1"/>
          <p:nvPr/>
        </p:nvSpPr>
        <p:spPr>
          <a:xfrm>
            <a:off x="8381999" y="1594624"/>
            <a:ext cx="2834641" cy="954107"/>
          </a:xfrm>
          <a:prstGeom prst="rect">
            <a:avLst/>
          </a:prstGeom>
          <a:solidFill>
            <a:schemeClr val="accent4"/>
          </a:solidFill>
        </p:spPr>
        <p:txBody>
          <a:bodyPr wrap="square" rtlCol="0">
            <a:spAutoFit/>
          </a:bodyPr>
          <a:lstStyle/>
          <a:p>
            <a:r>
              <a:rPr lang="en-US" sz="2800" b="1" dirty="0" err="1"/>
              <a:t>Sử</a:t>
            </a:r>
            <a:r>
              <a:rPr lang="en-US" sz="2800" b="1" dirty="0"/>
              <a:t> </a:t>
            </a:r>
            <a:r>
              <a:rPr lang="en-US" sz="2800" b="1" dirty="0" err="1"/>
              <a:t>dụng</a:t>
            </a:r>
            <a:r>
              <a:rPr lang="en-US" sz="2800" b="1" dirty="0"/>
              <a:t> </a:t>
            </a:r>
            <a:r>
              <a:rPr lang="en-US" sz="2800" b="1" dirty="0" err="1"/>
              <a:t>màu</a:t>
            </a:r>
            <a:r>
              <a:rPr lang="en-US" sz="2800" b="1" dirty="0"/>
              <a:t> </a:t>
            </a:r>
            <a:r>
              <a:rPr lang="en-US" sz="2800" b="1" dirty="0" err="1"/>
              <a:t>chính</a:t>
            </a:r>
            <a:r>
              <a:rPr lang="en-US" sz="2800" b="1" dirty="0"/>
              <a:t> </a:t>
            </a:r>
            <a:r>
              <a:rPr lang="en-US" sz="2800" b="1" dirty="0" err="1"/>
              <a:t>và</a:t>
            </a:r>
            <a:r>
              <a:rPr lang="en-US" sz="2800" b="1" dirty="0"/>
              <a:t> </a:t>
            </a:r>
            <a:r>
              <a:rPr lang="en-US" sz="2800" b="1" dirty="0" err="1"/>
              <a:t>màu</a:t>
            </a:r>
            <a:r>
              <a:rPr lang="en-US" sz="2800" b="1" dirty="0"/>
              <a:t> </a:t>
            </a:r>
            <a:r>
              <a:rPr lang="en-US" sz="2800" b="1" dirty="0" err="1"/>
              <a:t>phụ</a:t>
            </a:r>
            <a:endParaRPr lang="en-US" sz="2800" b="1" dirty="0"/>
          </a:p>
        </p:txBody>
      </p:sp>
      <p:sp>
        <p:nvSpPr>
          <p:cNvPr id="10" name="TextBox 9">
            <a:extLst>
              <a:ext uri="{FF2B5EF4-FFF2-40B4-BE49-F238E27FC236}">
                <a16:creationId xmlns:a16="http://schemas.microsoft.com/office/drawing/2014/main" id="{E851AE3C-3278-7B47-B07D-6930AC21C970}"/>
              </a:ext>
            </a:extLst>
          </p:cNvPr>
          <p:cNvSpPr txBox="1"/>
          <p:nvPr/>
        </p:nvSpPr>
        <p:spPr>
          <a:xfrm>
            <a:off x="8381999" y="2719368"/>
            <a:ext cx="2635405" cy="923330"/>
          </a:xfrm>
          <a:prstGeom prst="rect">
            <a:avLst/>
          </a:prstGeom>
          <a:noFill/>
        </p:spPr>
        <p:txBody>
          <a:bodyPr wrap="square" rtlCol="0">
            <a:spAutoFit/>
          </a:bodyPr>
          <a:lstStyle/>
          <a:p>
            <a:r>
              <a:rPr lang="vi-VN" dirty="0"/>
              <a:t>Hãy chọn </a:t>
            </a:r>
            <a:r>
              <a:rPr lang="vi-VN" b="1" dirty="0"/>
              <a:t>một màu làm màu chính </a:t>
            </a:r>
            <a:r>
              <a:rPr lang="vi-VN" dirty="0"/>
              <a:t>và màu khác làm màu phụ.</a:t>
            </a:r>
            <a:endParaRPr lang="en-US" dirty="0"/>
          </a:p>
        </p:txBody>
      </p:sp>
      <p:pic>
        <p:nvPicPr>
          <p:cNvPr id="13" name="Picture 12">
            <a:extLst>
              <a:ext uri="{FF2B5EF4-FFF2-40B4-BE49-F238E27FC236}">
                <a16:creationId xmlns:a16="http://schemas.microsoft.com/office/drawing/2014/main" id="{ACE5C326-3615-674E-8570-C7B7A58DF0A1}"/>
              </a:ext>
            </a:extLst>
          </p:cNvPr>
          <p:cNvPicPr>
            <a:picLocks noChangeAspect="1"/>
          </p:cNvPicPr>
          <p:nvPr/>
        </p:nvPicPr>
        <p:blipFill>
          <a:blip r:embed="rId2"/>
          <a:stretch>
            <a:fillRect/>
          </a:stretch>
        </p:blipFill>
        <p:spPr>
          <a:xfrm>
            <a:off x="0" y="426720"/>
            <a:ext cx="8107680" cy="6080760"/>
          </a:xfrm>
          <a:prstGeom prst="rect">
            <a:avLst/>
          </a:prstGeom>
        </p:spPr>
      </p:pic>
      <p:sp>
        <p:nvSpPr>
          <p:cNvPr id="14" name="TextBox 13">
            <a:extLst>
              <a:ext uri="{FF2B5EF4-FFF2-40B4-BE49-F238E27FC236}">
                <a16:creationId xmlns:a16="http://schemas.microsoft.com/office/drawing/2014/main" id="{B298ECAB-6744-1749-8036-A8C12C60234B}"/>
              </a:ext>
            </a:extLst>
          </p:cNvPr>
          <p:cNvSpPr txBox="1"/>
          <p:nvPr/>
        </p:nvSpPr>
        <p:spPr>
          <a:xfrm>
            <a:off x="8381999" y="4736666"/>
            <a:ext cx="2635405" cy="1477328"/>
          </a:xfrm>
          <a:prstGeom prst="rect">
            <a:avLst/>
          </a:prstGeom>
          <a:noFill/>
        </p:spPr>
        <p:txBody>
          <a:bodyPr wrap="square" rtlCol="0">
            <a:spAutoFit/>
          </a:bodyPr>
          <a:lstStyle/>
          <a:p>
            <a:r>
              <a:rPr lang="vi-VN" dirty="0"/>
              <a:t>Bằng cách đó, màu sắc bổ sung hơn là cạnh tranh với nhau, vừa tạo điểm nhấn, vừa có sự hài hoà.</a:t>
            </a:r>
            <a:endParaRPr lang="en-US" dirty="0"/>
          </a:p>
        </p:txBody>
      </p:sp>
      <p:sp>
        <p:nvSpPr>
          <p:cNvPr id="2" name="Footer Placeholder 1">
            <a:extLst>
              <a:ext uri="{FF2B5EF4-FFF2-40B4-BE49-F238E27FC236}">
                <a16:creationId xmlns:a16="http://schemas.microsoft.com/office/drawing/2014/main" id="{453367FA-0156-6341-9E42-B1AA53E25FEA}"/>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3987758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EDBCB01F-C8B3-8341-8BB5-E3B1E6FE1AEF}"/>
              </a:ext>
            </a:extLst>
          </p:cNvPr>
          <p:cNvSpPr txBox="1"/>
          <p:nvPr/>
        </p:nvSpPr>
        <p:spPr>
          <a:xfrm>
            <a:off x="8381999" y="1594624"/>
            <a:ext cx="2834641" cy="1384995"/>
          </a:xfrm>
          <a:prstGeom prst="rect">
            <a:avLst/>
          </a:prstGeom>
          <a:solidFill>
            <a:schemeClr val="accent4"/>
          </a:solidFill>
        </p:spPr>
        <p:txBody>
          <a:bodyPr wrap="square" rtlCol="0">
            <a:spAutoFit/>
          </a:bodyPr>
          <a:lstStyle/>
          <a:p>
            <a:r>
              <a:rPr lang="en-US" sz="2800" b="1" dirty="0" err="1"/>
              <a:t>Trình</a:t>
            </a:r>
            <a:r>
              <a:rPr lang="en-US" sz="2800" b="1" dirty="0"/>
              <a:t> </a:t>
            </a:r>
            <a:r>
              <a:rPr lang="en-US" sz="2800" b="1" dirty="0" err="1"/>
              <a:t>bày</a:t>
            </a:r>
            <a:r>
              <a:rPr lang="en-US" sz="2800" b="1" dirty="0"/>
              <a:t> </a:t>
            </a:r>
            <a:r>
              <a:rPr lang="en-US" sz="2800" b="1" dirty="0" err="1"/>
              <a:t>màu</a:t>
            </a:r>
            <a:r>
              <a:rPr lang="en-US" sz="2800" b="1" dirty="0"/>
              <a:t> </a:t>
            </a:r>
            <a:r>
              <a:rPr lang="en-US" sz="2800" b="1" dirty="0" err="1"/>
              <a:t>sắc</a:t>
            </a:r>
            <a:r>
              <a:rPr lang="en-US" sz="2800" b="1" dirty="0"/>
              <a:t> </a:t>
            </a:r>
            <a:r>
              <a:rPr lang="en-US" sz="2800" b="1" dirty="0" err="1"/>
              <a:t>của</a:t>
            </a:r>
            <a:r>
              <a:rPr lang="en-US" sz="2800" b="1" dirty="0"/>
              <a:t> </a:t>
            </a:r>
            <a:r>
              <a:rPr lang="en-US" sz="2800" b="1" dirty="0" err="1"/>
              <a:t>bạn</a:t>
            </a:r>
            <a:r>
              <a:rPr lang="en-US" sz="2800" b="1" dirty="0"/>
              <a:t> </a:t>
            </a:r>
            <a:r>
              <a:rPr lang="en-US" sz="2800" b="1" dirty="0" err="1"/>
              <a:t>thông</a:t>
            </a:r>
            <a:r>
              <a:rPr lang="en-US" sz="2800" b="1" dirty="0"/>
              <a:t> qua </a:t>
            </a:r>
            <a:r>
              <a:rPr lang="en-US" sz="2800" b="1" dirty="0" err="1"/>
              <a:t>các</a:t>
            </a:r>
            <a:r>
              <a:rPr lang="en-US" sz="2800" b="1" dirty="0"/>
              <a:t> </a:t>
            </a:r>
            <a:r>
              <a:rPr lang="en-US" sz="2800" b="1" dirty="0" err="1"/>
              <a:t>bức</a:t>
            </a:r>
            <a:r>
              <a:rPr lang="en-US" sz="2800" b="1" dirty="0"/>
              <a:t> </a:t>
            </a:r>
            <a:r>
              <a:rPr lang="en-US" sz="2800" b="1" dirty="0" err="1"/>
              <a:t>ảnh</a:t>
            </a:r>
            <a:endParaRPr lang="en-US" sz="2800" b="1" dirty="0"/>
          </a:p>
        </p:txBody>
      </p:sp>
      <p:sp>
        <p:nvSpPr>
          <p:cNvPr id="10" name="TextBox 9">
            <a:extLst>
              <a:ext uri="{FF2B5EF4-FFF2-40B4-BE49-F238E27FC236}">
                <a16:creationId xmlns:a16="http://schemas.microsoft.com/office/drawing/2014/main" id="{E851AE3C-3278-7B47-B07D-6930AC21C970}"/>
              </a:ext>
            </a:extLst>
          </p:cNvPr>
          <p:cNvSpPr txBox="1"/>
          <p:nvPr/>
        </p:nvSpPr>
        <p:spPr>
          <a:xfrm>
            <a:off x="8381999" y="3130848"/>
            <a:ext cx="2635405" cy="2031325"/>
          </a:xfrm>
          <a:prstGeom prst="rect">
            <a:avLst/>
          </a:prstGeom>
          <a:noFill/>
        </p:spPr>
        <p:txBody>
          <a:bodyPr wrap="square" rtlCol="0">
            <a:spAutoFit/>
          </a:bodyPr>
          <a:lstStyle/>
          <a:p>
            <a:r>
              <a:rPr lang="vi-VN" dirty="0"/>
              <a:t>Ngoài màu sắc thể hiện ở menu, link, button...những hình ảnh trong website của bạn cũng có thể tạo nên hiệu ứng màu sắc ấn tượng</a:t>
            </a:r>
            <a:endParaRPr lang="en-US" dirty="0"/>
          </a:p>
        </p:txBody>
      </p:sp>
      <p:sp>
        <p:nvSpPr>
          <p:cNvPr id="4" name="Rectangle 3">
            <a:extLst>
              <a:ext uri="{FF2B5EF4-FFF2-40B4-BE49-F238E27FC236}">
                <a16:creationId xmlns:a16="http://schemas.microsoft.com/office/drawing/2014/main" id="{95A89E56-50FD-CD4D-BC88-06BC42257CB1}"/>
              </a:ext>
            </a:extLst>
          </p:cNvPr>
          <p:cNvSpPr/>
          <p:nvPr/>
        </p:nvSpPr>
        <p:spPr>
          <a:xfrm>
            <a:off x="548640" y="-121920"/>
            <a:ext cx="6903720" cy="7239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64887FC8-9180-684A-B669-1AEA6826C71F}"/>
              </a:ext>
            </a:extLst>
          </p:cNvPr>
          <p:cNvPicPr>
            <a:picLocks noChangeAspect="1"/>
          </p:cNvPicPr>
          <p:nvPr/>
        </p:nvPicPr>
        <p:blipFill>
          <a:blip r:embed="rId2"/>
          <a:stretch>
            <a:fillRect/>
          </a:stretch>
        </p:blipFill>
        <p:spPr>
          <a:xfrm>
            <a:off x="914400" y="319528"/>
            <a:ext cx="6141720" cy="6538472"/>
          </a:xfrm>
          <a:prstGeom prst="rect">
            <a:avLst/>
          </a:prstGeom>
        </p:spPr>
      </p:pic>
      <p:sp>
        <p:nvSpPr>
          <p:cNvPr id="2" name="Footer Placeholder 1">
            <a:extLst>
              <a:ext uri="{FF2B5EF4-FFF2-40B4-BE49-F238E27FC236}">
                <a16:creationId xmlns:a16="http://schemas.microsoft.com/office/drawing/2014/main" id="{C6D12A88-15C1-B04A-95C6-48B283895775}"/>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2333599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2C4D6A-ED20-DE4B-87B4-EE0A1E0C8858}"/>
              </a:ext>
            </a:extLst>
          </p:cNvPr>
          <p:cNvSpPr>
            <a:spLocks noGrp="1"/>
          </p:cNvSpPr>
          <p:nvPr>
            <p:ph type="ftr" sz="quarter" idx="11"/>
          </p:nvPr>
        </p:nvSpPr>
        <p:spPr/>
        <p:txBody>
          <a:bodyPr/>
          <a:lstStyle/>
          <a:p>
            <a:r>
              <a:rPr lang="en-US"/>
              <a:t>___yenpt18787@gmail.com___</a:t>
            </a:r>
          </a:p>
        </p:txBody>
      </p:sp>
      <p:pic>
        <p:nvPicPr>
          <p:cNvPr id="4" name="Picture 3">
            <a:extLst>
              <a:ext uri="{FF2B5EF4-FFF2-40B4-BE49-F238E27FC236}">
                <a16:creationId xmlns:a16="http://schemas.microsoft.com/office/drawing/2014/main" id="{9AB9B706-2F59-744C-946D-F73CD3600BED}"/>
              </a:ext>
            </a:extLst>
          </p:cNvPr>
          <p:cNvPicPr>
            <a:picLocks noChangeAspect="1"/>
          </p:cNvPicPr>
          <p:nvPr/>
        </p:nvPicPr>
        <p:blipFill>
          <a:blip r:embed="rId2"/>
          <a:stretch>
            <a:fillRect/>
          </a:stretch>
        </p:blipFill>
        <p:spPr>
          <a:xfrm>
            <a:off x="436768" y="1447800"/>
            <a:ext cx="11318464" cy="4023360"/>
          </a:xfrm>
          <a:prstGeom prst="rect">
            <a:avLst/>
          </a:prstGeom>
        </p:spPr>
      </p:pic>
    </p:spTree>
    <p:extLst>
      <p:ext uri="{BB962C8B-B14F-4D97-AF65-F5344CB8AC3E}">
        <p14:creationId xmlns:p14="http://schemas.microsoft.com/office/powerpoint/2010/main" val="31305840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2C4D6A-ED20-DE4B-87B4-EE0A1E0C8858}"/>
              </a:ext>
            </a:extLst>
          </p:cNvPr>
          <p:cNvSpPr>
            <a:spLocks noGrp="1"/>
          </p:cNvSpPr>
          <p:nvPr>
            <p:ph type="ftr" sz="quarter" idx="11"/>
          </p:nvPr>
        </p:nvSpPr>
        <p:spPr/>
        <p:txBody>
          <a:bodyPr/>
          <a:lstStyle/>
          <a:p>
            <a:r>
              <a:rPr lang="en-US"/>
              <a:t>___yenpt18787@gmail.com___</a:t>
            </a:r>
          </a:p>
        </p:txBody>
      </p:sp>
      <p:pic>
        <p:nvPicPr>
          <p:cNvPr id="5" name="Picture 4">
            <a:extLst>
              <a:ext uri="{FF2B5EF4-FFF2-40B4-BE49-F238E27FC236}">
                <a16:creationId xmlns:a16="http://schemas.microsoft.com/office/drawing/2014/main" id="{5D5DB694-B1D1-9D47-960A-4244BA496928}"/>
              </a:ext>
            </a:extLst>
          </p:cNvPr>
          <p:cNvPicPr>
            <a:picLocks noChangeAspect="1"/>
          </p:cNvPicPr>
          <p:nvPr/>
        </p:nvPicPr>
        <p:blipFill>
          <a:blip r:embed="rId2"/>
          <a:stretch>
            <a:fillRect/>
          </a:stretch>
        </p:blipFill>
        <p:spPr>
          <a:xfrm>
            <a:off x="436768" y="1554480"/>
            <a:ext cx="11318464" cy="4023360"/>
          </a:xfrm>
          <a:prstGeom prst="rect">
            <a:avLst/>
          </a:prstGeom>
        </p:spPr>
      </p:pic>
    </p:spTree>
    <p:extLst>
      <p:ext uri="{BB962C8B-B14F-4D97-AF65-F5344CB8AC3E}">
        <p14:creationId xmlns:p14="http://schemas.microsoft.com/office/powerpoint/2010/main" val="2865126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62945F2-D465-0945-A2AD-1A1FABFF2C65}"/>
              </a:ext>
            </a:extLst>
          </p:cNvPr>
          <p:cNvPicPr>
            <a:picLocks noChangeAspect="1"/>
          </p:cNvPicPr>
          <p:nvPr/>
        </p:nvPicPr>
        <p:blipFill>
          <a:blip r:embed="rId2"/>
          <a:stretch>
            <a:fillRect/>
          </a:stretch>
        </p:blipFill>
        <p:spPr>
          <a:xfrm>
            <a:off x="-2354580" y="-172660"/>
            <a:ext cx="10096500" cy="5676900"/>
          </a:xfrm>
          <a:prstGeom prst="rect">
            <a:avLst/>
          </a:prstGeom>
        </p:spPr>
      </p:pic>
      <p:sp>
        <p:nvSpPr>
          <p:cNvPr id="9" name="TextBox 8">
            <a:extLst>
              <a:ext uri="{FF2B5EF4-FFF2-40B4-BE49-F238E27FC236}">
                <a16:creationId xmlns:a16="http://schemas.microsoft.com/office/drawing/2014/main" id="{EDBCB01F-C8B3-8341-8BB5-E3B1E6FE1AEF}"/>
              </a:ext>
            </a:extLst>
          </p:cNvPr>
          <p:cNvSpPr txBox="1"/>
          <p:nvPr/>
        </p:nvSpPr>
        <p:spPr>
          <a:xfrm>
            <a:off x="3032760" y="1594625"/>
            <a:ext cx="6126480" cy="523220"/>
          </a:xfrm>
          <a:prstGeom prst="rect">
            <a:avLst/>
          </a:prstGeom>
          <a:solidFill>
            <a:schemeClr val="accent4"/>
          </a:solidFill>
        </p:spPr>
        <p:txBody>
          <a:bodyPr wrap="square" rtlCol="0">
            <a:spAutoFit/>
          </a:bodyPr>
          <a:lstStyle/>
          <a:p>
            <a:r>
              <a:rPr lang="vi-VN" sz="2800" dirty="0"/>
              <a:t>Một số website tham khảo chọn màu:</a:t>
            </a:r>
            <a:endParaRPr lang="en-US" sz="2800" b="1" dirty="0"/>
          </a:p>
        </p:txBody>
      </p:sp>
      <p:sp>
        <p:nvSpPr>
          <p:cNvPr id="10" name="TextBox 9">
            <a:extLst>
              <a:ext uri="{FF2B5EF4-FFF2-40B4-BE49-F238E27FC236}">
                <a16:creationId xmlns:a16="http://schemas.microsoft.com/office/drawing/2014/main" id="{E851AE3C-3278-7B47-B07D-6930AC21C970}"/>
              </a:ext>
            </a:extLst>
          </p:cNvPr>
          <p:cNvSpPr txBox="1"/>
          <p:nvPr/>
        </p:nvSpPr>
        <p:spPr>
          <a:xfrm>
            <a:off x="5288281" y="3130848"/>
            <a:ext cx="2179319" cy="369332"/>
          </a:xfrm>
          <a:prstGeom prst="rect">
            <a:avLst/>
          </a:prstGeom>
          <a:noFill/>
        </p:spPr>
        <p:txBody>
          <a:bodyPr wrap="square" rtlCol="0">
            <a:spAutoFit/>
          </a:bodyPr>
          <a:lstStyle/>
          <a:p>
            <a:pPr algn="ctr"/>
            <a:r>
              <a:rPr lang="vi-VN" dirty="0"/>
              <a:t>http://paletton.com</a:t>
            </a:r>
            <a:endParaRPr lang="en-US" dirty="0"/>
          </a:p>
        </p:txBody>
      </p:sp>
      <p:sp>
        <p:nvSpPr>
          <p:cNvPr id="6" name="TextBox 5">
            <a:extLst>
              <a:ext uri="{FF2B5EF4-FFF2-40B4-BE49-F238E27FC236}">
                <a16:creationId xmlns:a16="http://schemas.microsoft.com/office/drawing/2014/main" id="{DC9E3C2E-752E-F049-A328-31760A6F7E27}"/>
              </a:ext>
            </a:extLst>
          </p:cNvPr>
          <p:cNvSpPr txBox="1"/>
          <p:nvPr/>
        </p:nvSpPr>
        <p:spPr>
          <a:xfrm>
            <a:off x="5013961" y="3755688"/>
            <a:ext cx="2727959" cy="369332"/>
          </a:xfrm>
          <a:prstGeom prst="rect">
            <a:avLst/>
          </a:prstGeom>
          <a:noFill/>
        </p:spPr>
        <p:txBody>
          <a:bodyPr wrap="square" rtlCol="0">
            <a:spAutoFit/>
          </a:bodyPr>
          <a:lstStyle/>
          <a:p>
            <a:pPr algn="ctr"/>
            <a:r>
              <a:rPr lang="vi-VN" dirty="0"/>
              <a:t>https://color.adobe.com/</a:t>
            </a:r>
            <a:endParaRPr lang="en-US" dirty="0"/>
          </a:p>
        </p:txBody>
      </p:sp>
      <p:sp>
        <p:nvSpPr>
          <p:cNvPr id="3" name="Footer Placeholder 2">
            <a:extLst>
              <a:ext uri="{FF2B5EF4-FFF2-40B4-BE49-F238E27FC236}">
                <a16:creationId xmlns:a16="http://schemas.microsoft.com/office/drawing/2014/main" id="{5264A4E6-01F4-9346-949C-6F049FC25516}"/>
              </a:ext>
            </a:extLst>
          </p:cNvPr>
          <p:cNvSpPr>
            <a:spLocks noGrp="1"/>
          </p:cNvSpPr>
          <p:nvPr>
            <p:ph type="ftr" sz="quarter" idx="11"/>
          </p:nvPr>
        </p:nvSpPr>
        <p:spPr/>
        <p:txBody>
          <a:bodyPr/>
          <a:lstStyle/>
          <a:p>
            <a:r>
              <a:rPr lang="en-US"/>
              <a:t>___yenpt18787@gmail.com___</a:t>
            </a:r>
          </a:p>
        </p:txBody>
      </p:sp>
      <p:sp>
        <p:nvSpPr>
          <p:cNvPr id="8" name="TextBox 7">
            <a:extLst>
              <a:ext uri="{FF2B5EF4-FFF2-40B4-BE49-F238E27FC236}">
                <a16:creationId xmlns:a16="http://schemas.microsoft.com/office/drawing/2014/main" id="{72ACC327-D464-F84B-B898-D556F9FAEAB2}"/>
              </a:ext>
            </a:extLst>
          </p:cNvPr>
          <p:cNvSpPr txBox="1"/>
          <p:nvPr/>
        </p:nvSpPr>
        <p:spPr>
          <a:xfrm>
            <a:off x="4480561" y="4349175"/>
            <a:ext cx="3749039" cy="369332"/>
          </a:xfrm>
          <a:prstGeom prst="rect">
            <a:avLst/>
          </a:prstGeom>
          <a:noFill/>
        </p:spPr>
        <p:txBody>
          <a:bodyPr wrap="square" rtlCol="0">
            <a:spAutoFit/>
          </a:bodyPr>
          <a:lstStyle/>
          <a:p>
            <a:pPr algn="ctr"/>
            <a:r>
              <a:rPr lang="en-US" dirty="0">
                <a:hlinkClick r:id="rId3"/>
              </a:rPr>
              <a:t>http://www.flatuicolorpicker.com/all</a:t>
            </a:r>
            <a:endParaRPr lang="en-US" dirty="0"/>
          </a:p>
        </p:txBody>
      </p:sp>
    </p:spTree>
    <p:extLst>
      <p:ext uri="{BB962C8B-B14F-4D97-AF65-F5344CB8AC3E}">
        <p14:creationId xmlns:p14="http://schemas.microsoft.com/office/powerpoint/2010/main" val="59878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73C90C9-41BB-1349-AF3E-D714D355A056}"/>
              </a:ext>
            </a:extLst>
          </p:cNvPr>
          <p:cNvSpPr>
            <a:spLocks noGrp="1"/>
          </p:cNvSpPr>
          <p:nvPr>
            <p:ph type="ftr" sz="quarter" idx="11"/>
          </p:nvPr>
        </p:nvSpPr>
        <p:spPr/>
        <p:txBody>
          <a:bodyPr/>
          <a:lstStyle/>
          <a:p>
            <a:r>
              <a:rPr lang="en-US"/>
              <a:t>___yenpt18787@gmail.com___</a:t>
            </a:r>
          </a:p>
        </p:txBody>
      </p:sp>
      <p:pic>
        <p:nvPicPr>
          <p:cNvPr id="17" name="Picture 16">
            <a:extLst>
              <a:ext uri="{FF2B5EF4-FFF2-40B4-BE49-F238E27FC236}">
                <a16:creationId xmlns:a16="http://schemas.microsoft.com/office/drawing/2014/main" id="{B427EEE1-451E-7546-A8E8-AF5041FEC9C5}"/>
              </a:ext>
            </a:extLst>
          </p:cNvPr>
          <p:cNvPicPr>
            <a:picLocks noChangeAspect="1"/>
          </p:cNvPicPr>
          <p:nvPr/>
        </p:nvPicPr>
        <p:blipFill>
          <a:blip r:embed="rId2"/>
          <a:stretch>
            <a:fillRect/>
          </a:stretch>
        </p:blipFill>
        <p:spPr>
          <a:xfrm>
            <a:off x="2620328" y="0"/>
            <a:ext cx="6951344" cy="6951344"/>
          </a:xfrm>
          <a:prstGeom prst="rect">
            <a:avLst/>
          </a:prstGeom>
        </p:spPr>
      </p:pic>
    </p:spTree>
    <p:extLst>
      <p:ext uri="{BB962C8B-B14F-4D97-AF65-F5344CB8AC3E}">
        <p14:creationId xmlns:p14="http://schemas.microsoft.com/office/powerpoint/2010/main" val="606122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2AE3E1-066C-154D-98E5-CA82AEB959FA}"/>
              </a:ext>
            </a:extLst>
          </p:cNvPr>
          <p:cNvSpPr/>
          <p:nvPr/>
        </p:nvSpPr>
        <p:spPr>
          <a:xfrm>
            <a:off x="3548717" y="2898379"/>
            <a:ext cx="4231730" cy="15369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B3B410-44AF-094D-9D97-5081BC85D56C}"/>
              </a:ext>
            </a:extLst>
          </p:cNvPr>
          <p:cNvSpPr txBox="1"/>
          <p:nvPr/>
        </p:nvSpPr>
        <p:spPr>
          <a:xfrm>
            <a:off x="3803511" y="3223546"/>
            <a:ext cx="3840300" cy="923330"/>
          </a:xfrm>
          <a:prstGeom prst="rect">
            <a:avLst/>
          </a:prstGeom>
          <a:noFill/>
        </p:spPr>
        <p:txBody>
          <a:bodyPr wrap="square" rtlCol="0">
            <a:spAutoFit/>
          </a:bodyPr>
          <a:lstStyle/>
          <a:p>
            <a:r>
              <a:rPr lang="vi-VN" dirty="0">
                <a:solidFill>
                  <a:schemeClr val="bg1"/>
                </a:solidFill>
              </a:rPr>
              <a:t>Mỗi một màu sắc đều mang những ý nghĩa khác nhau tuỳ theo mỗi quốc gia và văn hoá</a:t>
            </a:r>
            <a:endParaRPr lang="en-US" dirty="0">
              <a:solidFill>
                <a:schemeClr val="bg1"/>
              </a:solidFill>
            </a:endParaRPr>
          </a:p>
        </p:txBody>
      </p:sp>
      <p:sp>
        <p:nvSpPr>
          <p:cNvPr id="4" name="TextBox 3">
            <a:extLst>
              <a:ext uri="{FF2B5EF4-FFF2-40B4-BE49-F238E27FC236}">
                <a16:creationId xmlns:a16="http://schemas.microsoft.com/office/drawing/2014/main" id="{04FA2CB9-EDFE-334A-AC7A-D580F505D1A7}"/>
              </a:ext>
            </a:extLst>
          </p:cNvPr>
          <p:cNvSpPr txBox="1"/>
          <p:nvPr/>
        </p:nvSpPr>
        <p:spPr>
          <a:xfrm>
            <a:off x="730137" y="714703"/>
            <a:ext cx="4313351" cy="923330"/>
          </a:xfrm>
          <a:prstGeom prst="rect">
            <a:avLst/>
          </a:prstGeom>
          <a:noFill/>
        </p:spPr>
        <p:txBody>
          <a:bodyPr wrap="square" rtlCol="0">
            <a:spAutoFit/>
          </a:bodyPr>
          <a:lstStyle/>
          <a:p>
            <a:br>
              <a:rPr lang="en-US" dirty="0"/>
            </a:br>
            <a:r>
              <a:rPr lang="en-US" b="1" dirty="0" err="1"/>
              <a:t>Phương</a:t>
            </a:r>
            <a:r>
              <a:rPr lang="en-US" b="1" dirty="0"/>
              <a:t> </a:t>
            </a:r>
            <a:r>
              <a:rPr lang="en-US" b="1" dirty="0" err="1"/>
              <a:t>Tây</a:t>
            </a:r>
            <a:r>
              <a:rPr lang="en-US" b="1" dirty="0"/>
              <a:t>: </a:t>
            </a:r>
            <a:r>
              <a:rPr lang="en-US" dirty="0" err="1"/>
              <a:t>quyền</a:t>
            </a:r>
            <a:r>
              <a:rPr lang="en-US" dirty="0"/>
              <a:t> </a:t>
            </a:r>
            <a:r>
              <a:rPr lang="en-US" dirty="0" err="1"/>
              <a:t>lực</a:t>
            </a:r>
            <a:r>
              <a:rPr lang="en-US" dirty="0"/>
              <a:t>, </a:t>
            </a:r>
            <a:r>
              <a:rPr lang="en-US" dirty="0" err="1"/>
              <a:t>kiểm</a:t>
            </a:r>
            <a:r>
              <a:rPr lang="en-US" dirty="0"/>
              <a:t> </a:t>
            </a:r>
            <a:r>
              <a:rPr lang="en-US" dirty="0" err="1"/>
              <a:t>soát</a:t>
            </a:r>
            <a:r>
              <a:rPr lang="en-US" dirty="0"/>
              <a:t>, </a:t>
            </a:r>
            <a:r>
              <a:rPr lang="en-US" dirty="0" err="1"/>
              <a:t>đe</a:t>
            </a:r>
            <a:r>
              <a:rPr lang="en-US" dirty="0"/>
              <a:t> </a:t>
            </a:r>
            <a:r>
              <a:rPr lang="en-US" dirty="0" err="1"/>
              <a:t>dọa</a:t>
            </a:r>
            <a:r>
              <a:rPr lang="en-US" dirty="0"/>
              <a:t> tang </a:t>
            </a:r>
            <a:r>
              <a:rPr lang="en-US" dirty="0" err="1"/>
              <a:t>lễ</a:t>
            </a:r>
            <a:r>
              <a:rPr lang="en-US" dirty="0"/>
              <a:t>, </a:t>
            </a:r>
            <a:r>
              <a:rPr lang="en-US" dirty="0" err="1"/>
              <a:t>nổi</a:t>
            </a:r>
            <a:r>
              <a:rPr lang="en-US" dirty="0"/>
              <a:t> </a:t>
            </a:r>
            <a:r>
              <a:rPr lang="en-US" dirty="0" err="1"/>
              <a:t>loạn</a:t>
            </a:r>
            <a:endParaRPr lang="en-US" dirty="0"/>
          </a:p>
        </p:txBody>
      </p:sp>
      <p:sp>
        <p:nvSpPr>
          <p:cNvPr id="17" name="TextBox 16">
            <a:extLst>
              <a:ext uri="{FF2B5EF4-FFF2-40B4-BE49-F238E27FC236}">
                <a16:creationId xmlns:a16="http://schemas.microsoft.com/office/drawing/2014/main" id="{D7762F19-F6CD-A84D-9EF3-809CBBD0391F}"/>
              </a:ext>
            </a:extLst>
          </p:cNvPr>
          <p:cNvSpPr txBox="1"/>
          <p:nvPr/>
        </p:nvSpPr>
        <p:spPr>
          <a:xfrm>
            <a:off x="6659450" y="714703"/>
            <a:ext cx="4313351" cy="646331"/>
          </a:xfrm>
          <a:prstGeom prst="rect">
            <a:avLst/>
          </a:prstGeom>
          <a:noFill/>
        </p:spPr>
        <p:txBody>
          <a:bodyPr wrap="square" rtlCol="0">
            <a:spAutoFit/>
          </a:bodyPr>
          <a:lstStyle/>
          <a:p>
            <a:br>
              <a:rPr lang="en-US" dirty="0"/>
            </a:br>
            <a:r>
              <a:rPr lang="en-US" b="1" dirty="0" err="1"/>
              <a:t>Trung</a:t>
            </a:r>
            <a:r>
              <a:rPr lang="en-US" b="1" dirty="0"/>
              <a:t> </a:t>
            </a:r>
            <a:r>
              <a:rPr lang="en-US" b="1" dirty="0" err="1"/>
              <a:t>Quốc</a:t>
            </a:r>
            <a:r>
              <a:rPr lang="en-US" dirty="0"/>
              <a:t>: </a:t>
            </a:r>
            <a:r>
              <a:rPr lang="en-US" dirty="0" err="1"/>
              <a:t>màu</a:t>
            </a:r>
            <a:r>
              <a:rPr lang="en-US" dirty="0"/>
              <a:t> </a:t>
            </a:r>
            <a:r>
              <a:rPr lang="en-US" dirty="0" err="1"/>
              <a:t>cho</a:t>
            </a:r>
            <a:r>
              <a:rPr lang="en-US" dirty="0"/>
              <a:t> </a:t>
            </a:r>
            <a:r>
              <a:rPr lang="en-US" dirty="0" err="1"/>
              <a:t>chàng</a:t>
            </a:r>
            <a:r>
              <a:rPr lang="en-US" dirty="0"/>
              <a:t> </a:t>
            </a:r>
            <a:r>
              <a:rPr lang="en-US" dirty="0" err="1"/>
              <a:t>trai</a:t>
            </a:r>
            <a:r>
              <a:rPr lang="en-US" dirty="0"/>
              <a:t> </a:t>
            </a:r>
            <a:r>
              <a:rPr lang="en-US" dirty="0" err="1"/>
              <a:t>trẻ</a:t>
            </a:r>
            <a:endParaRPr lang="en-US" dirty="0"/>
          </a:p>
        </p:txBody>
      </p:sp>
      <p:sp>
        <p:nvSpPr>
          <p:cNvPr id="18" name="TextBox 17">
            <a:extLst>
              <a:ext uri="{FF2B5EF4-FFF2-40B4-BE49-F238E27FC236}">
                <a16:creationId xmlns:a16="http://schemas.microsoft.com/office/drawing/2014/main" id="{11BDEDCC-EC29-A346-9426-9800E913448B}"/>
              </a:ext>
            </a:extLst>
          </p:cNvPr>
          <p:cNvSpPr txBox="1"/>
          <p:nvPr/>
        </p:nvSpPr>
        <p:spPr>
          <a:xfrm>
            <a:off x="6659450" y="5158115"/>
            <a:ext cx="4527663" cy="1200329"/>
          </a:xfrm>
          <a:prstGeom prst="rect">
            <a:avLst/>
          </a:prstGeom>
          <a:noFill/>
        </p:spPr>
        <p:txBody>
          <a:bodyPr wrap="square" rtlCol="0">
            <a:spAutoFit/>
          </a:bodyPr>
          <a:lstStyle/>
          <a:p>
            <a:br>
              <a:rPr lang="vi-VN" dirty="0"/>
            </a:br>
            <a:r>
              <a:rPr lang="vi-VN" b="1" dirty="0"/>
              <a:t>Ấn Độ</a:t>
            </a:r>
            <a:r>
              <a:rPr lang="vi-VN" dirty="0"/>
              <a:t>: ác, phiền não, bóng tối, thiếu hấp dẫn giận dữ và thờ ơ, được sử dụng để tránh khỏi cái ác</a:t>
            </a:r>
            <a:endParaRPr lang="en-US" dirty="0"/>
          </a:p>
        </p:txBody>
      </p:sp>
      <p:sp>
        <p:nvSpPr>
          <p:cNvPr id="19" name="TextBox 18">
            <a:extLst>
              <a:ext uri="{FF2B5EF4-FFF2-40B4-BE49-F238E27FC236}">
                <a16:creationId xmlns:a16="http://schemas.microsoft.com/office/drawing/2014/main" id="{F14202AE-B792-6F4D-8D74-70F0E4FFFF5D}"/>
              </a:ext>
            </a:extLst>
          </p:cNvPr>
          <p:cNvSpPr txBox="1"/>
          <p:nvPr/>
        </p:nvSpPr>
        <p:spPr>
          <a:xfrm>
            <a:off x="730137" y="5158115"/>
            <a:ext cx="4527663" cy="646331"/>
          </a:xfrm>
          <a:prstGeom prst="rect">
            <a:avLst/>
          </a:prstGeom>
          <a:noFill/>
        </p:spPr>
        <p:txBody>
          <a:bodyPr wrap="square" rtlCol="0">
            <a:spAutoFit/>
          </a:bodyPr>
          <a:lstStyle/>
          <a:p>
            <a:br>
              <a:rPr lang="vi-VN" dirty="0"/>
            </a:br>
            <a:r>
              <a:rPr lang="vi-VN" b="1" dirty="0"/>
              <a:t>Thái Lan</a:t>
            </a:r>
            <a:r>
              <a:rPr lang="vi-VN" dirty="0"/>
              <a:t>: bất hạnh, không may mắn, ác</a:t>
            </a:r>
            <a:endParaRPr lang="en-US" dirty="0"/>
          </a:p>
        </p:txBody>
      </p:sp>
      <p:sp>
        <p:nvSpPr>
          <p:cNvPr id="3" name="Footer Placeholder 2">
            <a:extLst>
              <a:ext uri="{FF2B5EF4-FFF2-40B4-BE49-F238E27FC236}">
                <a16:creationId xmlns:a16="http://schemas.microsoft.com/office/drawing/2014/main" id="{A76E2D22-2D5D-9C4E-B4EB-D8C602523456}"/>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213686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1+#ppt_w/2"/>
                                          </p:val>
                                        </p:tav>
                                        <p:tav tm="100000">
                                          <p:val>
                                            <p:strVal val="#ppt_x"/>
                                          </p:val>
                                        </p:tav>
                                      </p:tavLst>
                                    </p:anim>
                                    <p:anim calcmode="lin" valueType="num">
                                      <p:cBhvr additive="base">
                                        <p:cTn id="2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0-#ppt_w/2"/>
                                          </p:val>
                                        </p:tav>
                                        <p:tav tm="100000">
                                          <p:val>
                                            <p:strVal val="#ppt_x"/>
                                          </p:val>
                                        </p:tav>
                                      </p:tavLst>
                                    </p:anim>
                                    <p:anim calcmode="lin" valueType="num">
                                      <p:cBhvr additive="base">
                                        <p:cTn id="3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17" grpId="0"/>
      <p:bldP spid="18"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02AE3E1-066C-154D-98E5-CA82AEB959FA}"/>
              </a:ext>
            </a:extLst>
          </p:cNvPr>
          <p:cNvSpPr/>
          <p:nvPr/>
        </p:nvSpPr>
        <p:spPr>
          <a:xfrm>
            <a:off x="3548717" y="2898379"/>
            <a:ext cx="4231730" cy="1536988"/>
          </a:xfrm>
          <a:prstGeom prst="rect">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7B3B410-44AF-094D-9D97-5081BC85D56C}"/>
              </a:ext>
            </a:extLst>
          </p:cNvPr>
          <p:cNvSpPr txBox="1"/>
          <p:nvPr/>
        </p:nvSpPr>
        <p:spPr>
          <a:xfrm>
            <a:off x="3803511" y="3223546"/>
            <a:ext cx="3840300" cy="923330"/>
          </a:xfrm>
          <a:prstGeom prst="rect">
            <a:avLst/>
          </a:prstGeom>
          <a:noFill/>
        </p:spPr>
        <p:txBody>
          <a:bodyPr wrap="square" rtlCol="0">
            <a:spAutoFit/>
          </a:bodyPr>
          <a:lstStyle/>
          <a:p>
            <a:r>
              <a:rPr lang="vi-VN" dirty="0"/>
              <a:t>Mỗi một màu sắc đều mang những ý nghĩa khác nhau tuỳ theo mỗi quốc gia và văn hoá</a:t>
            </a:r>
            <a:endParaRPr lang="en-US" dirty="0"/>
          </a:p>
        </p:txBody>
      </p:sp>
      <p:sp>
        <p:nvSpPr>
          <p:cNvPr id="4" name="TextBox 3">
            <a:extLst>
              <a:ext uri="{FF2B5EF4-FFF2-40B4-BE49-F238E27FC236}">
                <a16:creationId xmlns:a16="http://schemas.microsoft.com/office/drawing/2014/main" id="{04FA2CB9-EDFE-334A-AC7A-D580F505D1A7}"/>
              </a:ext>
            </a:extLst>
          </p:cNvPr>
          <p:cNvSpPr txBox="1"/>
          <p:nvPr/>
        </p:nvSpPr>
        <p:spPr>
          <a:xfrm>
            <a:off x="730137" y="714703"/>
            <a:ext cx="4313351" cy="1200329"/>
          </a:xfrm>
          <a:prstGeom prst="rect">
            <a:avLst/>
          </a:prstGeom>
          <a:noFill/>
        </p:spPr>
        <p:txBody>
          <a:bodyPr wrap="square" rtlCol="0">
            <a:spAutoFit/>
          </a:bodyPr>
          <a:lstStyle/>
          <a:p>
            <a:br>
              <a:rPr lang="en-US" dirty="0"/>
            </a:br>
            <a:r>
              <a:rPr lang="en-US" b="1" dirty="0" err="1"/>
              <a:t>Phương</a:t>
            </a:r>
            <a:r>
              <a:rPr lang="en-US" b="1" dirty="0"/>
              <a:t> </a:t>
            </a:r>
            <a:r>
              <a:rPr lang="en-US" b="1" dirty="0" err="1"/>
              <a:t>Tây</a:t>
            </a:r>
            <a:r>
              <a:rPr lang="en-US" b="1" dirty="0"/>
              <a:t>:</a:t>
            </a:r>
            <a:r>
              <a:rPr lang="vi-VN" b="1" dirty="0"/>
              <a:t> </a:t>
            </a:r>
            <a:r>
              <a:rPr lang="vi-VN" dirty="0"/>
              <a:t>cô dâu và đám cưới, thiên thần, bệnh viện, bác sĩ, hòa bình - chim bồ câu trắng, tinh khiết và sạch sẽ</a:t>
            </a:r>
            <a:endParaRPr lang="en-US" dirty="0"/>
          </a:p>
        </p:txBody>
      </p:sp>
      <p:sp>
        <p:nvSpPr>
          <p:cNvPr id="17" name="TextBox 16">
            <a:extLst>
              <a:ext uri="{FF2B5EF4-FFF2-40B4-BE49-F238E27FC236}">
                <a16:creationId xmlns:a16="http://schemas.microsoft.com/office/drawing/2014/main" id="{D7762F19-F6CD-A84D-9EF3-809CBBD0391F}"/>
              </a:ext>
            </a:extLst>
          </p:cNvPr>
          <p:cNvSpPr txBox="1"/>
          <p:nvPr/>
        </p:nvSpPr>
        <p:spPr>
          <a:xfrm>
            <a:off x="6659450" y="714703"/>
            <a:ext cx="4313351" cy="923330"/>
          </a:xfrm>
          <a:prstGeom prst="rect">
            <a:avLst/>
          </a:prstGeom>
          <a:noFill/>
        </p:spPr>
        <p:txBody>
          <a:bodyPr wrap="square" rtlCol="0">
            <a:spAutoFit/>
          </a:bodyPr>
          <a:lstStyle/>
          <a:p>
            <a:br>
              <a:rPr lang="en-US" dirty="0"/>
            </a:br>
            <a:r>
              <a:rPr lang="en-US" b="1" dirty="0" err="1"/>
              <a:t>Trung</a:t>
            </a:r>
            <a:r>
              <a:rPr lang="en-US" b="1" dirty="0"/>
              <a:t> </a:t>
            </a:r>
            <a:r>
              <a:rPr lang="en-US" b="1" dirty="0" err="1"/>
              <a:t>Quốc</a:t>
            </a:r>
            <a:r>
              <a:rPr lang="en-US" dirty="0"/>
              <a:t>: </a:t>
            </a:r>
            <a:r>
              <a:rPr lang="vi-VN" dirty="0"/>
              <a:t>cái chết và tang, khiêm nhường,bất hạnh, trong trắng</a:t>
            </a:r>
            <a:endParaRPr lang="en-US" dirty="0"/>
          </a:p>
        </p:txBody>
      </p:sp>
      <p:sp>
        <p:nvSpPr>
          <p:cNvPr id="18" name="TextBox 17">
            <a:extLst>
              <a:ext uri="{FF2B5EF4-FFF2-40B4-BE49-F238E27FC236}">
                <a16:creationId xmlns:a16="http://schemas.microsoft.com/office/drawing/2014/main" id="{11BDEDCC-EC29-A346-9426-9800E913448B}"/>
              </a:ext>
            </a:extLst>
          </p:cNvPr>
          <p:cNvSpPr txBox="1"/>
          <p:nvPr/>
        </p:nvSpPr>
        <p:spPr>
          <a:xfrm>
            <a:off x="6659450" y="5158115"/>
            <a:ext cx="4527663" cy="1477328"/>
          </a:xfrm>
          <a:prstGeom prst="rect">
            <a:avLst/>
          </a:prstGeom>
          <a:noFill/>
        </p:spPr>
        <p:txBody>
          <a:bodyPr wrap="square" rtlCol="0">
            <a:spAutoFit/>
          </a:bodyPr>
          <a:lstStyle/>
          <a:p>
            <a:br>
              <a:rPr lang="vi-VN" dirty="0"/>
            </a:br>
            <a:r>
              <a:rPr lang="vi-VN" b="1" dirty="0"/>
              <a:t>Ấn Độ</a:t>
            </a:r>
            <a:r>
              <a:rPr lang="vi-VN" dirty="0"/>
              <a:t>: bất hạnh biểu tượng của nỗi buồn trong cái chết của thành viên trong gia đình theo truyền thống, màu duy nhất góa phụ được phép mặc</a:t>
            </a:r>
            <a:endParaRPr lang="en-US" dirty="0"/>
          </a:p>
        </p:txBody>
      </p:sp>
      <p:sp>
        <p:nvSpPr>
          <p:cNvPr id="19" name="TextBox 18">
            <a:extLst>
              <a:ext uri="{FF2B5EF4-FFF2-40B4-BE49-F238E27FC236}">
                <a16:creationId xmlns:a16="http://schemas.microsoft.com/office/drawing/2014/main" id="{F14202AE-B792-6F4D-8D74-70F0E4FFFF5D}"/>
              </a:ext>
            </a:extLst>
          </p:cNvPr>
          <p:cNvSpPr txBox="1"/>
          <p:nvPr/>
        </p:nvSpPr>
        <p:spPr>
          <a:xfrm>
            <a:off x="730137" y="5158115"/>
            <a:ext cx="4527663" cy="1200329"/>
          </a:xfrm>
          <a:prstGeom prst="rect">
            <a:avLst/>
          </a:prstGeom>
          <a:noFill/>
        </p:spPr>
        <p:txBody>
          <a:bodyPr wrap="square" rtlCol="0">
            <a:spAutoFit/>
          </a:bodyPr>
          <a:lstStyle/>
          <a:p>
            <a:br>
              <a:rPr lang="vi-VN" dirty="0"/>
            </a:br>
            <a:r>
              <a:rPr lang="vi-VN" b="1" dirty="0"/>
              <a:t>Thái Lan</a:t>
            </a:r>
            <a:r>
              <a:rPr lang="vi-VN" dirty="0"/>
              <a:t>: voi trắng được coi là tốt lành, trắng tượng trưng cho sự tinh khiết trong Phật giáo</a:t>
            </a:r>
            <a:endParaRPr lang="en-US" dirty="0"/>
          </a:p>
        </p:txBody>
      </p:sp>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a:t>___yenpt18787@gmail.com___</a:t>
            </a:r>
          </a:p>
        </p:txBody>
      </p:sp>
    </p:spTree>
    <p:extLst>
      <p:ext uri="{BB962C8B-B14F-4D97-AF65-F5344CB8AC3E}">
        <p14:creationId xmlns:p14="http://schemas.microsoft.com/office/powerpoint/2010/main" val="127297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0-#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1+#ppt_w/2"/>
                                          </p:val>
                                        </p:tav>
                                        <p:tav tm="100000">
                                          <p:val>
                                            <p:strVal val="#ppt_x"/>
                                          </p:val>
                                        </p:tav>
                                      </p:tavLst>
                                    </p:anim>
                                    <p:anim calcmode="lin" valueType="num">
                                      <p:cBhvr additive="base">
                                        <p:cTn id="21"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fill="hold"/>
                                        <p:tgtEl>
                                          <p:spTgt spid="18"/>
                                        </p:tgtEl>
                                        <p:attrNameLst>
                                          <p:attrName>ppt_x</p:attrName>
                                        </p:attrNameLst>
                                      </p:cBhvr>
                                      <p:tavLst>
                                        <p:tav tm="0">
                                          <p:val>
                                            <p:strVal val="1+#ppt_w/2"/>
                                          </p:val>
                                        </p:tav>
                                        <p:tav tm="100000">
                                          <p:val>
                                            <p:strVal val="#ppt_x"/>
                                          </p:val>
                                        </p:tav>
                                      </p:tavLst>
                                    </p:anim>
                                    <p:anim calcmode="lin" valueType="num">
                                      <p:cBhvr additive="base">
                                        <p:cTn id="2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500" fill="hold"/>
                                        <p:tgtEl>
                                          <p:spTgt spid="19"/>
                                        </p:tgtEl>
                                        <p:attrNameLst>
                                          <p:attrName>ppt_x</p:attrName>
                                        </p:attrNameLst>
                                      </p:cBhvr>
                                      <p:tavLst>
                                        <p:tav tm="0">
                                          <p:val>
                                            <p:strVal val="0-#ppt_w/2"/>
                                          </p:val>
                                        </p:tav>
                                        <p:tav tm="100000">
                                          <p:val>
                                            <p:strVal val="#ppt_x"/>
                                          </p:val>
                                        </p:tav>
                                      </p:tavLst>
                                    </p:anim>
                                    <p:anim calcmode="lin" valueType="num">
                                      <p:cBhvr additive="base">
                                        <p:cTn id="3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5385D2-A561-2543-9BF7-90099E631BBF}"/>
              </a:ext>
            </a:extLst>
          </p:cNvPr>
          <p:cNvSpPr/>
          <p:nvPr/>
        </p:nvSpPr>
        <p:spPr>
          <a:xfrm>
            <a:off x="0" y="-152400"/>
            <a:ext cx="12344400" cy="7132320"/>
          </a:xfrm>
          <a:prstGeom prst="rect">
            <a:avLst/>
          </a:prstGeom>
          <a:solidFill>
            <a:srgbClr val="CBCA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236D8BF6-E639-B848-98F3-6DFC7556536C}"/>
              </a:ext>
            </a:extLst>
          </p:cNvPr>
          <p:cNvSpPr>
            <a:spLocks noGrp="1"/>
          </p:cNvSpPr>
          <p:nvPr>
            <p:ph type="ftr" sz="quarter" idx="11"/>
          </p:nvPr>
        </p:nvSpPr>
        <p:spPr/>
        <p:txBody>
          <a:bodyPr/>
          <a:lstStyle/>
          <a:p>
            <a:r>
              <a:rPr lang="en-US"/>
              <a:t>___yenpt18787@gmail.com___</a:t>
            </a:r>
          </a:p>
        </p:txBody>
      </p:sp>
      <p:pic>
        <p:nvPicPr>
          <p:cNvPr id="6" name="Picture 5">
            <a:extLst>
              <a:ext uri="{FF2B5EF4-FFF2-40B4-BE49-F238E27FC236}">
                <a16:creationId xmlns:a16="http://schemas.microsoft.com/office/drawing/2014/main" id="{01919C36-BBF3-1448-9FC8-399F12E82179}"/>
              </a:ext>
            </a:extLst>
          </p:cNvPr>
          <p:cNvPicPr>
            <a:picLocks noChangeAspect="1"/>
          </p:cNvPicPr>
          <p:nvPr/>
        </p:nvPicPr>
        <p:blipFill>
          <a:blip r:embed="rId2"/>
          <a:stretch>
            <a:fillRect/>
          </a:stretch>
        </p:blipFill>
        <p:spPr>
          <a:xfrm>
            <a:off x="1157621" y="0"/>
            <a:ext cx="9876758" cy="6858000"/>
          </a:xfrm>
          <a:prstGeom prst="rect">
            <a:avLst/>
          </a:prstGeom>
        </p:spPr>
      </p:pic>
    </p:spTree>
    <p:extLst>
      <p:ext uri="{BB962C8B-B14F-4D97-AF65-F5344CB8AC3E}">
        <p14:creationId xmlns:p14="http://schemas.microsoft.com/office/powerpoint/2010/main" val="5710136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2109</Words>
  <Application>Microsoft Macintosh PowerPoint</Application>
  <PresentationFormat>Widescreen</PresentationFormat>
  <Paragraphs>162</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UTM Cafeta</vt:lpstr>
      <vt:lpstr>UTM Eremitage</vt:lpstr>
      <vt:lpstr>Office Theme</vt:lpstr>
      <vt:lpstr>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dc:title>
  <dc:creator>Microsoft Office User</dc:creator>
  <cp:lastModifiedBy>Microsoft Office User</cp:lastModifiedBy>
  <cp:revision>40</cp:revision>
  <dcterms:created xsi:type="dcterms:W3CDTF">2018-10-19T09:12:30Z</dcterms:created>
  <dcterms:modified xsi:type="dcterms:W3CDTF">2020-06-10T09:16:48Z</dcterms:modified>
</cp:coreProperties>
</file>